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73" r:id="rId2"/>
    <p:sldId id="427" r:id="rId3"/>
    <p:sldId id="400" r:id="rId4"/>
    <p:sldId id="466" r:id="rId5"/>
    <p:sldId id="468" r:id="rId6"/>
    <p:sldId id="469" r:id="rId7"/>
    <p:sldId id="470" r:id="rId8"/>
    <p:sldId id="390" r:id="rId9"/>
    <p:sldId id="395" r:id="rId10"/>
    <p:sldId id="361" r:id="rId11"/>
    <p:sldId id="398" r:id="rId12"/>
    <p:sldId id="441" r:id="rId13"/>
    <p:sldId id="411" r:id="rId14"/>
    <p:sldId id="399" r:id="rId15"/>
    <p:sldId id="396" r:id="rId16"/>
    <p:sldId id="409" r:id="rId17"/>
    <p:sldId id="397" r:id="rId18"/>
    <p:sldId id="401" r:id="rId19"/>
    <p:sldId id="403" r:id="rId20"/>
    <p:sldId id="465" r:id="rId21"/>
    <p:sldId id="404" r:id="rId22"/>
    <p:sldId id="405" r:id="rId23"/>
    <p:sldId id="406" r:id="rId24"/>
    <p:sldId id="413" r:id="rId25"/>
    <p:sldId id="394" r:id="rId26"/>
    <p:sldId id="435" r:id="rId27"/>
    <p:sldId id="423" r:id="rId28"/>
    <p:sldId id="424" r:id="rId29"/>
    <p:sldId id="425" r:id="rId30"/>
    <p:sldId id="415" r:id="rId31"/>
    <p:sldId id="428" r:id="rId32"/>
    <p:sldId id="419" r:id="rId33"/>
    <p:sldId id="429" r:id="rId34"/>
    <p:sldId id="417" r:id="rId35"/>
    <p:sldId id="430" r:id="rId36"/>
    <p:sldId id="384" r:id="rId37"/>
    <p:sldId id="471" r:id="rId38"/>
    <p:sldId id="431" r:id="rId39"/>
    <p:sldId id="416" r:id="rId40"/>
    <p:sldId id="432" r:id="rId41"/>
    <p:sldId id="433" r:id="rId42"/>
    <p:sldId id="434" r:id="rId43"/>
    <p:sldId id="454" r:id="rId44"/>
    <p:sldId id="455" r:id="rId45"/>
    <p:sldId id="456" r:id="rId46"/>
    <p:sldId id="457" r:id="rId47"/>
    <p:sldId id="458" r:id="rId48"/>
    <p:sldId id="459" r:id="rId49"/>
    <p:sldId id="460" r:id="rId50"/>
    <p:sldId id="461" r:id="rId51"/>
    <p:sldId id="462" r:id="rId52"/>
    <p:sldId id="463" r:id="rId53"/>
    <p:sldId id="464" r:id="rId54"/>
    <p:sldId id="472" r:id="rId55"/>
    <p:sldId id="473" r:id="rId56"/>
    <p:sldId id="474" r:id="rId57"/>
    <p:sldId id="475" r:id="rId58"/>
    <p:sldId id="476" r:id="rId59"/>
    <p:sldId id="477" r:id="rId60"/>
    <p:sldId id="478" r:id="rId61"/>
    <p:sldId id="449" r:id="rId62"/>
    <p:sldId id="450" r:id="rId63"/>
    <p:sldId id="451" r:id="rId64"/>
    <p:sldId id="453" r:id="rId65"/>
    <p:sldId id="452" r:id="rId66"/>
    <p:sldId id="447" r:id="rId67"/>
    <p:sldId id="437" r:id="rId68"/>
    <p:sldId id="422" r:id="rId69"/>
    <p:sldId id="420" r:id="rId70"/>
    <p:sldId id="339" r:id="rId7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-120" y="-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\Downloads\dqvn2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/>
              <a:t>Pharmaceuticals</a:t>
            </a:r>
          </a:p>
        </c:rich>
      </c:tx>
      <c:layout>
        <c:manualLayout>
          <c:xMode val="edge"/>
          <c:yMode val="edge"/>
          <c:x val="0.41049516048451273"/>
          <c:y val="3.4280001044747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2724433925081312"/>
          <c:y val="8.0023171618899547E-2"/>
          <c:w val="0.47550428380105964"/>
          <c:h val="0.89522609072985615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'g5-7'!$F$53</c:f>
              <c:strCache>
                <c:ptCount val="1"/>
                <c:pt idx="0">
                  <c:v>Pharmaceuticals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F0-4E76-8854-AC2AC31547D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7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1C2-4E7D-A2D8-E35EAC90B2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3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1C2-4E7D-A2D8-E35EAC90B2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'g5-7'!$F$54:$F$88</c:f>
              <c:numCache>
                <c:formatCode>0%</c:formatCode>
                <c:ptCount val="35"/>
                <c:pt idx="0">
                  <c:v>0.57728833472089902</c:v>
                </c:pt>
                <c:pt idx="1">
                  <c:v>0.54018299656881397</c:v>
                </c:pt>
                <c:pt idx="2">
                  <c:v>0.70594512700852596</c:v>
                </c:pt>
                <c:pt idx="3">
                  <c:v>0.53622509232009297</c:v>
                </c:pt>
                <c:pt idx="4">
                  <c:v>0.82326923409181196</c:v>
                </c:pt>
                <c:pt idx="5">
                  <c:v>0.71602990409996403</c:v>
                </c:pt>
                <c:pt idx="6">
                  <c:v>0.80169682443545498</c:v>
                </c:pt>
                <c:pt idx="7">
                  <c:v>0.42812512688763799</c:v>
                </c:pt>
                <c:pt idx="8">
                  <c:v>0.38016089022986899</c:v>
                </c:pt>
                <c:pt idx="9">
                  <c:v>0.67171129220023296</c:v>
                </c:pt>
                <c:pt idx="10">
                  <c:v>0.55917355795940504</c:v>
                </c:pt>
                <c:pt idx="11">
                  <c:v>0.68492770667112501</c:v>
                </c:pt>
                <c:pt idx="12">
                  <c:v>0.58760648556448203</c:v>
                </c:pt>
                <c:pt idx="13">
                  <c:v>0.57036275954079696</c:v>
                </c:pt>
                <c:pt idx="14">
                  <c:v>0.64306095195060498</c:v>
                </c:pt>
                <c:pt idx="15">
                  <c:v>0.68349125345900497</c:v>
                </c:pt>
                <c:pt idx="16">
                  <c:v>0.78724984978616597</c:v>
                </c:pt>
                <c:pt idx="17">
                  <c:v>0.52085083899880302</c:v>
                </c:pt>
                <c:pt idx="18">
                  <c:v>0.61889285714285702</c:v>
                </c:pt>
                <c:pt idx="19">
                  <c:v>0.51096110350989898</c:v>
                </c:pt>
                <c:pt idx="20">
                  <c:v>0.358715475679104</c:v>
                </c:pt>
                <c:pt idx="21">
                  <c:v>0.70160749808631195</c:v>
                </c:pt>
                <c:pt idx="22">
                  <c:v>0.36533625224649502</c:v>
                </c:pt>
                <c:pt idx="23">
                  <c:v>0.49386633656464601</c:v>
                </c:pt>
                <c:pt idx="24">
                  <c:v>0.67627970804748805</c:v>
                </c:pt>
                <c:pt idx="25">
                  <c:v>0.499496186078697</c:v>
                </c:pt>
                <c:pt idx="26">
                  <c:v>0.432721368086744</c:v>
                </c:pt>
                <c:pt idx="27">
                  <c:v>0</c:v>
                </c:pt>
                <c:pt idx="28">
                  <c:v>0.120427591553579</c:v>
                </c:pt>
                <c:pt idx="29">
                  <c:v>0.57562589997660196</c:v>
                </c:pt>
                <c:pt idx="30">
                  <c:v>0.54064455884065798</c:v>
                </c:pt>
                <c:pt idx="31">
                  <c:v>0.393974589536084</c:v>
                </c:pt>
                <c:pt idx="32">
                  <c:v>0.51045831605860004</c:v>
                </c:pt>
                <c:pt idx="33">
                  <c:v>0</c:v>
                </c:pt>
                <c:pt idx="34">
                  <c:v>9.2765955112210599E-2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5F0-4E76-8854-AC2AC3154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8327936"/>
        <c:axId val="187828480"/>
      </c:barChart>
      <c:catAx>
        <c:axId val="188327936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187828480"/>
        <c:crosses val="autoZero"/>
        <c:auto val="1"/>
        <c:lblAlgn val="ctr"/>
        <c:lblOffset val="100"/>
        <c:noMultiLvlLbl val="0"/>
      </c:catAx>
      <c:valAx>
        <c:axId val="187828480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188327936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/>
              <a:t>Dental care</a:t>
            </a:r>
          </a:p>
        </c:rich>
      </c:tx>
      <c:layout>
        <c:manualLayout>
          <c:xMode val="edge"/>
          <c:yMode val="edge"/>
          <c:x val="0.6144706325266206"/>
          <c:y val="3.241624607286865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6457178855890344"/>
          <c:y val="8.0023171618899547E-2"/>
          <c:w val="0.3975016979501112"/>
          <c:h val="0.89522609072985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'g5-7'!$E$53</c:f>
              <c:strCache>
                <c:ptCount val="1"/>
                <c:pt idx="0">
                  <c:v>Dental care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AC-4AB3-888A-2D94B0D0D2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09-432F-90BF-975EE8216C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8AC-4AB3-888A-2D94B0D0D2F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09-432F-90BF-975EE8216C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E84-47EE-A7AE-FFA1556ADBE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0"/>
              <c:layout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E84-47EE-A7AE-FFA1556ADBE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'g5-7'!$E$54:$E$88</c:f>
              <c:numCache>
                <c:formatCode>0%</c:formatCode>
                <c:ptCount val="35"/>
                <c:pt idx="0">
                  <c:v>0.29965191134138902</c:v>
                </c:pt>
                <c:pt idx="1">
                  <c:v>0.28693433895297199</c:v>
                </c:pt>
                <c:pt idx="2">
                  <c:v>0.473587701321041</c:v>
                </c:pt>
                <c:pt idx="3">
                  <c:v>0.42842702491196</c:v>
                </c:pt>
                <c:pt idx="4">
                  <c:v>0.67574850299401201</c:v>
                </c:pt>
                <c:pt idx="5">
                  <c:v>0.78972284279149296</c:v>
                </c:pt>
                <c:pt idx="6">
                  <c:v>0</c:v>
                </c:pt>
                <c:pt idx="7">
                  <c:v>0.19072465674181399</c:v>
                </c:pt>
                <c:pt idx="8">
                  <c:v>0.29025205742138399</c:v>
                </c:pt>
                <c:pt idx="9">
                  <c:v>0.11845525436316399</c:v>
                </c:pt>
                <c:pt idx="10">
                  <c:v>0.497564218354204</c:v>
                </c:pt>
                <c:pt idx="11">
                  <c:v>0.50896320964661701</c:v>
                </c:pt>
                <c:pt idx="12">
                  <c:v>0.46015485367558201</c:v>
                </c:pt>
                <c:pt idx="13">
                  <c:v>0.34748764445147201</c:v>
                </c:pt>
                <c:pt idx="14">
                  <c:v>0.34198607810952403</c:v>
                </c:pt>
                <c:pt idx="15">
                  <c:v>0.468732933838857</c:v>
                </c:pt>
                <c:pt idx="16">
                  <c:v>0</c:v>
                </c:pt>
                <c:pt idx="17">
                  <c:v>0.29860777459312898</c:v>
                </c:pt>
                <c:pt idx="18">
                  <c:v>0</c:v>
                </c:pt>
                <c:pt idx="19">
                  <c:v>0.49471053769496098</c:v>
                </c:pt>
                <c:pt idx="20">
                  <c:v>0.34121701002681298</c:v>
                </c:pt>
                <c:pt idx="21">
                  <c:v>1.55350849233658E-2</c:v>
                </c:pt>
                <c:pt idx="22">
                  <c:v>6.07709098033693E-2</c:v>
                </c:pt>
                <c:pt idx="23">
                  <c:v>0.29127922861182198</c:v>
                </c:pt>
                <c:pt idx="24">
                  <c:v>6.7389536549741905E-2</c:v>
                </c:pt>
                <c:pt idx="25">
                  <c:v>0.16181636637409</c:v>
                </c:pt>
                <c:pt idx="26">
                  <c:v>0.15170855529393901</c:v>
                </c:pt>
                <c:pt idx="27">
                  <c:v>1.6402405686167298E-2</c:v>
                </c:pt>
                <c:pt idx="28">
                  <c:v>0</c:v>
                </c:pt>
                <c:pt idx="29">
                  <c:v>0.39387552494493799</c:v>
                </c:pt>
                <c:pt idx="30">
                  <c:v>0</c:v>
                </c:pt>
                <c:pt idx="31">
                  <c:v>0.159680712827177</c:v>
                </c:pt>
                <c:pt idx="32">
                  <c:v>2.8508106847078001E-3</c:v>
                </c:pt>
                <c:pt idx="33">
                  <c:v>5.5667741970589102E-2</c:v>
                </c:pt>
                <c:pt idx="34">
                  <c:v>0.331798127988706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AC-4AB3-888A-2D94B0D0D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8328448"/>
        <c:axId val="187830208"/>
      </c:barChart>
      <c:catAx>
        <c:axId val="188328448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187830208"/>
        <c:crosses val="autoZero"/>
        <c:auto val="1"/>
        <c:lblAlgn val="ctr"/>
        <c:lblOffset val="100"/>
        <c:noMultiLvlLbl val="0"/>
      </c:catAx>
      <c:valAx>
        <c:axId val="187830208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188328448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 b="1" i="0" baseline="0">
                <a:effectLst/>
              </a:rPr>
              <a:t>Outpatient </a:t>
            </a:r>
          </a:p>
          <a:p>
            <a:pPr>
              <a:defRPr sz="900"/>
            </a:pPr>
            <a:r>
              <a:rPr lang="en-US" sz="900" b="1" i="0" baseline="0">
                <a:effectLst/>
              </a:rPr>
              <a:t>medical care     </a:t>
            </a:r>
            <a:endParaRPr lang="en-GB" sz="900">
              <a:effectLst/>
            </a:endParaRPr>
          </a:p>
        </c:rich>
      </c:tx>
      <c:layout>
        <c:manualLayout>
          <c:xMode val="edge"/>
          <c:yMode val="edge"/>
          <c:x val="0.62619401660761598"/>
          <c:y val="2.056955531067557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7006254880248564"/>
          <c:y val="8.0023171618899547E-2"/>
          <c:w val="0.42993690705830179"/>
          <c:h val="0.89522609072985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'g5-7'!$D$53</c:f>
              <c:strCache>
                <c:ptCount val="1"/>
                <c:pt idx="0">
                  <c:v>Outpatient medical care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EA-471F-A8A7-BC62E744E77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>
                  <a:no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no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'g5-7'!$D$54:$D$88</c:f>
              <c:numCache>
                <c:formatCode>0%</c:formatCode>
                <c:ptCount val="35"/>
                <c:pt idx="0">
                  <c:v>0.77135210518703301</c:v>
                </c:pt>
                <c:pt idx="1">
                  <c:v>0.86242044163645104</c:v>
                </c:pt>
                <c:pt idx="2">
                  <c:v>0.88216058221279603</c:v>
                </c:pt>
                <c:pt idx="3">
                  <c:v>0.90601303503164798</c:v>
                </c:pt>
                <c:pt idx="4">
                  <c:v>0.89128780358679105</c:v>
                </c:pt>
                <c:pt idx="5">
                  <c:v>0.84762211740480498</c:v>
                </c:pt>
                <c:pt idx="6">
                  <c:v>0.79810354052340804</c:v>
                </c:pt>
                <c:pt idx="7">
                  <c:v>0.91066320251488797</c:v>
                </c:pt>
                <c:pt idx="8">
                  <c:v>0.80811473542505896</c:v>
                </c:pt>
                <c:pt idx="9">
                  <c:v>0.84574353448275896</c:v>
                </c:pt>
                <c:pt idx="10">
                  <c:v>0.90190720051099005</c:v>
                </c:pt>
                <c:pt idx="11">
                  <c:v>0.98386368894763498</c:v>
                </c:pt>
                <c:pt idx="12">
                  <c:v>0.89387781636299202</c:v>
                </c:pt>
                <c:pt idx="13">
                  <c:v>0.84395014710860505</c:v>
                </c:pt>
                <c:pt idx="14">
                  <c:v>0.64476308224173995</c:v>
                </c:pt>
                <c:pt idx="15">
                  <c:v>0.81150009579507898</c:v>
                </c:pt>
                <c:pt idx="16">
                  <c:v>0.74637539759039695</c:v>
                </c:pt>
                <c:pt idx="17">
                  <c:v>0.84553454943470197</c:v>
                </c:pt>
                <c:pt idx="18">
                  <c:v>0.59609780466820195</c:v>
                </c:pt>
                <c:pt idx="19">
                  <c:v>0.78275806070035203</c:v>
                </c:pt>
                <c:pt idx="20">
                  <c:v>0.69208624952425801</c:v>
                </c:pt>
                <c:pt idx="21">
                  <c:v>0.70463496350765897</c:v>
                </c:pt>
                <c:pt idx="22">
                  <c:v>0.85388968547626898</c:v>
                </c:pt>
                <c:pt idx="23">
                  <c:v>0.61616962770461103</c:v>
                </c:pt>
                <c:pt idx="24">
                  <c:v>0.67160624360494103</c:v>
                </c:pt>
                <c:pt idx="25">
                  <c:v>0.83894525810404397</c:v>
                </c:pt>
                <c:pt idx="26">
                  <c:v>0.71476117449531396</c:v>
                </c:pt>
                <c:pt idx="27">
                  <c:v>0.63523788226085998</c:v>
                </c:pt>
                <c:pt idx="28">
                  <c:v>0.51656316675930303</c:v>
                </c:pt>
                <c:pt idx="29">
                  <c:v>0.57285111015384005</c:v>
                </c:pt>
                <c:pt idx="30">
                  <c:v>0.56766384251578905</c:v>
                </c:pt>
                <c:pt idx="31">
                  <c:v>0.56604747022643798</c:v>
                </c:pt>
                <c:pt idx="32">
                  <c:v>0.61057937295417597</c:v>
                </c:pt>
                <c:pt idx="33">
                  <c:v>0.83603764927755697</c:v>
                </c:pt>
                <c:pt idx="34">
                  <c:v>0.57634233826832304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4-B1EA-471F-A8A7-BC62E744E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8329472"/>
        <c:axId val="187833088"/>
      </c:barChart>
      <c:catAx>
        <c:axId val="188329472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187833088"/>
        <c:crosses val="autoZero"/>
        <c:auto val="1"/>
        <c:lblAlgn val="ctr"/>
        <c:lblOffset val="100"/>
        <c:noMultiLvlLbl val="0"/>
      </c:catAx>
      <c:valAx>
        <c:axId val="187833088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188329472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 baseline="0"/>
              <a:t> H</a:t>
            </a:r>
            <a:r>
              <a:rPr lang="en-US" sz="900"/>
              <a:t>ospital</a:t>
            </a:r>
            <a:r>
              <a:rPr lang="en-US" sz="900" baseline="0"/>
              <a:t> care    </a:t>
            </a:r>
            <a:endParaRPr lang="en-US" sz="900"/>
          </a:p>
        </c:rich>
      </c:tx>
      <c:layout>
        <c:manualLayout>
          <c:xMode val="edge"/>
          <c:yMode val="edge"/>
          <c:x val="0.53143143491621114"/>
          <c:y val="3.230554268951675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2168867004667352"/>
          <c:y val="8.0023171618899547E-2"/>
          <c:w val="0.38105997440028555"/>
          <c:h val="0.89522609072985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'g5-7'!$C$53</c:f>
              <c:strCache>
                <c:ptCount val="1"/>
                <c:pt idx="0">
                  <c:v>Hospital care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0A-46EA-A0B4-90A4F637640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>
                  <a:no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no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'g5-7'!$C$54:$C$88</c:f>
              <c:numCache>
                <c:formatCode>0%</c:formatCode>
                <c:ptCount val="35"/>
                <c:pt idx="0">
                  <c:v>0.87440658032626795</c:v>
                </c:pt>
                <c:pt idx="1">
                  <c:v>0.99244231881011202</c:v>
                </c:pt>
                <c:pt idx="2">
                  <c:v>0.93290367049076095</c:v>
                </c:pt>
                <c:pt idx="3">
                  <c:v>0.98745614194557096</c:v>
                </c:pt>
                <c:pt idx="4">
                  <c:v>0.96677613992209599</c:v>
                </c:pt>
                <c:pt idx="5">
                  <c:v>0.91616469812558299</c:v>
                </c:pt>
                <c:pt idx="6">
                  <c:v>0.95716019615037595</c:v>
                </c:pt>
                <c:pt idx="7">
                  <c:v>0.90451123135761702</c:v>
                </c:pt>
                <c:pt idx="8">
                  <c:v>0.99104824700102001</c:v>
                </c:pt>
                <c:pt idx="9">
                  <c:v>0.91343876048402595</c:v>
                </c:pt>
                <c:pt idx="10">
                  <c:v>0.94156630307720501</c:v>
                </c:pt>
                <c:pt idx="11">
                  <c:v>0.86055326296706902</c:v>
                </c:pt>
                <c:pt idx="12">
                  <c:v>0.93410005707152</c:v>
                </c:pt>
                <c:pt idx="13">
                  <c:v>0.93967171989906595</c:v>
                </c:pt>
                <c:pt idx="14">
                  <c:v>0.76771668951552596</c:v>
                </c:pt>
                <c:pt idx="15">
                  <c:v>0.87639315669525697</c:v>
                </c:pt>
                <c:pt idx="16">
                  <c:v>0.71995324720332998</c:v>
                </c:pt>
                <c:pt idx="17">
                  <c:v>0.98369476997027305</c:v>
                </c:pt>
                <c:pt idx="18">
                  <c:v>0.96325565848534001</c:v>
                </c:pt>
                <c:pt idx="19">
                  <c:v>0.87365613010638898</c:v>
                </c:pt>
                <c:pt idx="20">
                  <c:v>0.93362566376480904</c:v>
                </c:pt>
                <c:pt idx="21">
                  <c:v>0.87655580450122295</c:v>
                </c:pt>
                <c:pt idx="22">
                  <c:v>0.91001822018506595</c:v>
                </c:pt>
                <c:pt idx="23">
                  <c:v>0.90279462120697895</c:v>
                </c:pt>
                <c:pt idx="24">
                  <c:v>0.83715039102158695</c:v>
                </c:pt>
                <c:pt idx="25">
                  <c:v>0.61742639662070897</c:v>
                </c:pt>
                <c:pt idx="26">
                  <c:v>0.90959255568376496</c:v>
                </c:pt>
                <c:pt idx="27">
                  <c:v>0.95339433052855205</c:v>
                </c:pt>
                <c:pt idx="28">
                  <c:v>0.73969902896012996</c:v>
                </c:pt>
                <c:pt idx="29">
                  <c:v>0.672341188951876</c:v>
                </c:pt>
                <c:pt idx="30">
                  <c:v>0.790361005147042</c:v>
                </c:pt>
                <c:pt idx="31">
                  <c:v>0.87382346054788096</c:v>
                </c:pt>
                <c:pt idx="32">
                  <c:v>0.64821816336365501</c:v>
                </c:pt>
                <c:pt idx="33">
                  <c:v>0.63324636963928405</c:v>
                </c:pt>
                <c:pt idx="34">
                  <c:v>0.46873183887981401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4-DD0A-46EA-A0B4-90A4F6376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3036160"/>
        <c:axId val="130179648"/>
      </c:barChart>
      <c:catAx>
        <c:axId val="203036160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130179648"/>
        <c:crosses val="autoZero"/>
        <c:auto val="1"/>
        <c:lblAlgn val="ctr"/>
        <c:lblOffset val="100"/>
        <c:noMultiLvlLbl val="0"/>
      </c:catAx>
      <c:valAx>
        <c:axId val="130179648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203036160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/>
              <a:t>All services</a:t>
            </a:r>
          </a:p>
        </c:rich>
      </c:tx>
      <c:layout>
        <c:manualLayout>
          <c:xMode val="edge"/>
          <c:yMode val="edge"/>
          <c:x val="0.57186745857060073"/>
          <c:y val="3.044179761250314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2168867004667352"/>
          <c:y val="8.0023171618899547E-2"/>
          <c:w val="0.40836939887546564"/>
          <c:h val="0.895226090729856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'g5-7'!$B$53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5822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DE192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25-4187-ABD2-BBB557D7531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0">
                      <a:latin typeface="Arial Narrow" panose="020B0606020202030204" pitchFamily="34" charset="0"/>
                    </a:defRPr>
                  </a:pPr>
                  <a:endParaRPr lang="ko-K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'g5-7'!$A$54:$A$88</c:f>
              <c:strCache>
                <c:ptCount val="35"/>
                <c:pt idx="0">
                  <c:v>OECD32</c:v>
                </c:pt>
                <c:pt idx="1">
                  <c:v>Norway</c:v>
                </c:pt>
                <c:pt idx="2">
                  <c:v>Luxembourg</c:v>
                </c:pt>
                <c:pt idx="3">
                  <c:v>Sweden</c:v>
                </c:pt>
                <c:pt idx="4">
                  <c:v>Germany</c:v>
                </c:pt>
                <c:pt idx="5">
                  <c:v>Japan</c:v>
                </c:pt>
                <c:pt idx="6">
                  <c:v>France</c:v>
                </c:pt>
                <c:pt idx="7">
                  <c:v>Denmark</c:v>
                </c:pt>
                <c:pt idx="8">
                  <c:v>Iceland</c:v>
                </c:pt>
                <c:pt idx="9">
                  <c:v>Netherlands</c:v>
                </c:pt>
                <c:pt idx="10">
                  <c:v>Czech Republic</c:v>
                </c:pt>
                <c:pt idx="11">
                  <c:v>Slovak Republic</c:v>
                </c:pt>
                <c:pt idx="12">
                  <c:v>United Kingdom</c:v>
                </c:pt>
                <c:pt idx="13">
                  <c:v>Finland</c:v>
                </c:pt>
                <c:pt idx="14">
                  <c:v>Belgium</c:v>
                </c:pt>
                <c:pt idx="15">
                  <c:v>Austria</c:v>
                </c:pt>
                <c:pt idx="16">
                  <c:v>Ireland</c:v>
                </c:pt>
                <c:pt idx="17">
                  <c:v>Estonia</c:v>
                </c:pt>
                <c:pt idx="18">
                  <c:v>Italy</c:v>
                </c:pt>
                <c:pt idx="19">
                  <c:v>Slovenia</c:v>
                </c:pt>
                <c:pt idx="20">
                  <c:v>Poland</c:v>
                </c:pt>
                <c:pt idx="21">
                  <c:v>Spain</c:v>
                </c:pt>
                <c:pt idx="22">
                  <c:v>Canada</c:v>
                </c:pt>
                <c:pt idx="23">
                  <c:v>Hungary</c:v>
                </c:pt>
                <c:pt idx="24">
                  <c:v>Switzerland</c:v>
                </c:pt>
                <c:pt idx="25">
                  <c:v>Australia</c:v>
                </c:pt>
                <c:pt idx="26">
                  <c:v>Lithuania</c:v>
                </c:pt>
                <c:pt idx="27">
                  <c:v>Israel</c:v>
                </c:pt>
                <c:pt idx="28">
                  <c:v>Russia</c:v>
                </c:pt>
                <c:pt idx="29">
                  <c:v>Korea</c:v>
                </c:pt>
                <c:pt idx="30">
                  <c:v>Portugal</c:v>
                </c:pt>
                <c:pt idx="31">
                  <c:v>Latvia</c:v>
                </c:pt>
                <c:pt idx="32">
                  <c:v>Greece</c:v>
                </c:pt>
                <c:pt idx="33">
                  <c:v>Mexico</c:v>
                </c:pt>
                <c:pt idx="34">
                  <c:v>Brazil</c:v>
                </c:pt>
              </c:strCache>
            </c:strRef>
          </c:cat>
          <c:val>
            <c:numRef>
              <c:f>'g5-7'!$B$54:$B$88</c:f>
              <c:numCache>
                <c:formatCode>0%</c:formatCode>
                <c:ptCount val="35"/>
                <c:pt idx="0">
                  <c:v>0.73708848796036297</c:v>
                </c:pt>
                <c:pt idx="1">
                  <c:v>0.85820062697594601</c:v>
                </c:pt>
                <c:pt idx="2">
                  <c:v>0.84957793315643104</c:v>
                </c:pt>
                <c:pt idx="3">
                  <c:v>0.84884659609633994</c:v>
                </c:pt>
                <c:pt idx="4">
                  <c:v>0.84603067588066705</c:v>
                </c:pt>
                <c:pt idx="5">
                  <c:v>0.83770948393316202</c:v>
                </c:pt>
                <c:pt idx="6">
                  <c:v>0.83708048263948998</c:v>
                </c:pt>
                <c:pt idx="7">
                  <c:v>0.83289644186946099</c:v>
                </c:pt>
                <c:pt idx="8">
                  <c:v>0.82888785338277204</c:v>
                </c:pt>
                <c:pt idx="9">
                  <c:v>0.82641898864809105</c:v>
                </c:pt>
                <c:pt idx="10">
                  <c:v>0.81801336140537995</c:v>
                </c:pt>
                <c:pt idx="11">
                  <c:v>0.797933949118523</c:v>
                </c:pt>
                <c:pt idx="12">
                  <c:v>0.78513346575682197</c:v>
                </c:pt>
                <c:pt idx="13">
                  <c:v>0.77821891307595004</c:v>
                </c:pt>
                <c:pt idx="14">
                  <c:v>0.76807040838477902</c:v>
                </c:pt>
                <c:pt idx="15">
                  <c:v>0.752331339325922</c:v>
                </c:pt>
                <c:pt idx="16">
                  <c:v>0.74578016290872695</c:v>
                </c:pt>
                <c:pt idx="17">
                  <c:v>0.74492769095712796</c:v>
                </c:pt>
                <c:pt idx="18">
                  <c:v>0.73919316710574601</c:v>
                </c:pt>
                <c:pt idx="19">
                  <c:v>0.727847967776306</c:v>
                </c:pt>
                <c:pt idx="20">
                  <c:v>0.71776908225480895</c:v>
                </c:pt>
                <c:pt idx="21">
                  <c:v>0.706195325273827</c:v>
                </c:pt>
                <c:pt idx="22">
                  <c:v>0.70167472397759201</c:v>
                </c:pt>
                <c:pt idx="23">
                  <c:v>0.68325670350103196</c:v>
                </c:pt>
                <c:pt idx="24">
                  <c:v>0.66764197362134203</c:v>
                </c:pt>
                <c:pt idx="25">
                  <c:v>0.66604949598793906</c:v>
                </c:pt>
                <c:pt idx="26">
                  <c:v>0.66382475231947302</c:v>
                </c:pt>
                <c:pt idx="27">
                  <c:v>0.638825550860737</c:v>
                </c:pt>
                <c:pt idx="28">
                  <c:v>0.61151915234635401</c:v>
                </c:pt>
                <c:pt idx="29">
                  <c:v>0.60980845966869102</c:v>
                </c:pt>
                <c:pt idx="30">
                  <c:v>0.60976317214017695</c:v>
                </c:pt>
                <c:pt idx="31">
                  <c:v>0.608269219621694</c:v>
                </c:pt>
                <c:pt idx="32">
                  <c:v>0.59757640302342696</c:v>
                </c:pt>
                <c:pt idx="33">
                  <c:v>0.49307724408321801</c:v>
                </c:pt>
                <c:pt idx="34">
                  <c:v>0.40875697680397599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625-4187-ABD2-BBB557D75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3038208"/>
        <c:axId val="130181376"/>
      </c:barChart>
      <c:catAx>
        <c:axId val="203038208"/>
        <c:scaling>
          <c:orientation val="maxMin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ko-KR"/>
          </a:p>
        </c:txPr>
        <c:crossAx val="130181376"/>
        <c:crosses val="autoZero"/>
        <c:auto val="1"/>
        <c:lblAlgn val="ctr"/>
        <c:lblOffset val="100"/>
        <c:noMultiLvlLbl val="0"/>
      </c:catAx>
      <c:valAx>
        <c:axId val="130181376"/>
        <c:scaling>
          <c:orientation val="minMax"/>
          <c:max val="1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none"/>
        <c:minorTickMark val="none"/>
        <c:tickLblPos val="none"/>
        <c:crossAx val="203038208"/>
        <c:crosses val="autoZero"/>
        <c:crossBetween val="between"/>
        <c:majorUnit val="0.25"/>
      </c:valAx>
      <c:spPr>
        <a:solidFill>
          <a:schemeClr val="bg1"/>
        </a:solidFill>
        <a:ln>
          <a:noFill/>
        </a:ln>
      </c:spPr>
    </c:plotArea>
    <c:plotVisOnly val="1"/>
    <c:dispBlanksAs val="gap"/>
    <c:showDLblsOverMax val="0"/>
  </c:chart>
  <c:spPr>
    <a:solidFill>
      <a:srgbClr val="FEC577"/>
    </a:solidFill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ko-K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32156-8E0D-4882-84B8-ED67A8A0EDC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F193B7A-B893-4B71-B60B-6B07606CCF10}">
      <dgm:prSet phldrT="[텍스트]"/>
      <dgm:spPr/>
      <dgm:t>
        <a:bodyPr/>
        <a:lstStyle/>
        <a:p>
          <a:pPr latinLnBrk="1"/>
          <a:r>
            <a:rPr lang="ko-KR" altLang="en-US" dirty="0"/>
            <a:t>환자</a:t>
          </a:r>
          <a:r>
            <a:rPr lang="en-US" altLang="ko-KR" dirty="0"/>
            <a:t>(</a:t>
          </a:r>
          <a:r>
            <a:rPr lang="ko-KR" altLang="en-US" dirty="0"/>
            <a:t>강제가입</a:t>
          </a:r>
          <a:r>
            <a:rPr lang="en-US" altLang="ko-KR" dirty="0"/>
            <a:t>)</a:t>
          </a:r>
          <a:endParaRPr lang="ko-KR" altLang="en-US" dirty="0"/>
        </a:p>
      </dgm:t>
    </dgm:pt>
    <dgm:pt modelId="{297DAE60-0C96-4523-9713-F2E11015B2C1}" type="parTrans" cxnId="{50D2F019-3409-4B37-98A1-2A9E622B0CC7}">
      <dgm:prSet/>
      <dgm:spPr/>
      <dgm:t>
        <a:bodyPr/>
        <a:lstStyle/>
        <a:p>
          <a:pPr latinLnBrk="1"/>
          <a:endParaRPr lang="ko-KR" altLang="en-US"/>
        </a:p>
      </dgm:t>
    </dgm:pt>
    <dgm:pt modelId="{4850FBE2-BE60-4EB9-8DCB-05EE1B4D1A89}" type="sibTrans" cxnId="{50D2F019-3409-4B37-98A1-2A9E622B0CC7}">
      <dgm:prSet/>
      <dgm:spPr/>
      <dgm:t>
        <a:bodyPr/>
        <a:lstStyle/>
        <a:p>
          <a:pPr latinLnBrk="1"/>
          <a:endParaRPr lang="ko-KR" altLang="en-US"/>
        </a:p>
      </dgm:t>
    </dgm:pt>
    <dgm:pt modelId="{86BD75FC-8796-4A98-9752-B3FED64F2D3D}">
      <dgm:prSet phldrT="[텍스트]"/>
      <dgm:spPr/>
      <dgm:t>
        <a:bodyPr/>
        <a:lstStyle/>
        <a:p>
          <a:pPr latinLnBrk="1"/>
          <a:r>
            <a:rPr lang="ko-KR" altLang="en-US" dirty="0"/>
            <a:t>병원</a:t>
          </a:r>
          <a:r>
            <a:rPr lang="en-US" altLang="ko-KR" dirty="0"/>
            <a:t>/</a:t>
          </a:r>
          <a:r>
            <a:rPr lang="ko-KR" altLang="en-US" dirty="0"/>
            <a:t>의사</a:t>
          </a:r>
          <a:r>
            <a:rPr lang="en-US" altLang="ko-KR" dirty="0"/>
            <a:t>(</a:t>
          </a:r>
          <a:r>
            <a:rPr lang="ko-KR" altLang="en-US" dirty="0"/>
            <a:t>강제지정</a:t>
          </a:r>
          <a:r>
            <a:rPr lang="en-US" altLang="ko-KR" dirty="0"/>
            <a:t>)</a:t>
          </a:r>
          <a:endParaRPr lang="ko-KR" altLang="en-US" dirty="0"/>
        </a:p>
      </dgm:t>
    </dgm:pt>
    <dgm:pt modelId="{FCED10DF-325F-4623-A2D2-447C99813E22}" type="parTrans" cxnId="{9F548D12-D27C-46B7-929B-5A4D532A9DD5}">
      <dgm:prSet/>
      <dgm:spPr/>
      <dgm:t>
        <a:bodyPr/>
        <a:lstStyle/>
        <a:p>
          <a:pPr latinLnBrk="1"/>
          <a:endParaRPr lang="ko-KR" altLang="en-US"/>
        </a:p>
      </dgm:t>
    </dgm:pt>
    <dgm:pt modelId="{78689F51-A31E-4CD0-96E0-B2C9895ED73C}" type="sibTrans" cxnId="{9F548D12-D27C-46B7-929B-5A4D532A9DD5}">
      <dgm:prSet/>
      <dgm:spPr/>
      <dgm:t>
        <a:bodyPr/>
        <a:lstStyle/>
        <a:p>
          <a:pPr latinLnBrk="1"/>
          <a:endParaRPr lang="ko-KR" altLang="en-US"/>
        </a:p>
      </dgm:t>
    </dgm:pt>
    <dgm:pt modelId="{05B5B653-F051-41FB-A1E2-6098ECDE1D8E}">
      <dgm:prSet phldrT="[텍스트]"/>
      <dgm:spPr/>
      <dgm:t>
        <a:bodyPr/>
        <a:lstStyle/>
        <a:p>
          <a:pPr latinLnBrk="1"/>
          <a:r>
            <a:rPr lang="ko-KR" altLang="en-US" dirty="0"/>
            <a:t>국민건강보험</a:t>
          </a:r>
        </a:p>
      </dgm:t>
    </dgm:pt>
    <dgm:pt modelId="{1C916AD9-9E19-4941-8F94-9EC44E12D1E4}" type="parTrans" cxnId="{3908B914-FFE3-461E-8E10-D2683C56D881}">
      <dgm:prSet/>
      <dgm:spPr/>
      <dgm:t>
        <a:bodyPr/>
        <a:lstStyle/>
        <a:p>
          <a:pPr latinLnBrk="1"/>
          <a:endParaRPr lang="ko-KR" altLang="en-US"/>
        </a:p>
      </dgm:t>
    </dgm:pt>
    <dgm:pt modelId="{54DB1064-015D-4748-8336-07E9591BA4F7}" type="sibTrans" cxnId="{3908B914-FFE3-461E-8E10-D2683C56D881}">
      <dgm:prSet/>
      <dgm:spPr/>
      <dgm:t>
        <a:bodyPr/>
        <a:lstStyle/>
        <a:p>
          <a:pPr latinLnBrk="1"/>
          <a:endParaRPr lang="ko-KR" altLang="en-US"/>
        </a:p>
      </dgm:t>
    </dgm:pt>
    <dgm:pt modelId="{ED833E22-3E32-40BE-B1F8-2B001051E1CF}" type="pres">
      <dgm:prSet presAssocID="{EA032156-8E0D-4882-84B8-ED67A8A0ED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FE1398-ABA5-4362-BD27-FBED140EB46C}" type="pres">
      <dgm:prSet presAssocID="{1F193B7A-B893-4B71-B60B-6B07606CCF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E72B51D-1924-41CD-8958-EEAE8DCAEB5F}" type="pres">
      <dgm:prSet presAssocID="{4850FBE2-BE60-4EB9-8DCB-05EE1B4D1A89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C8CBA038-70BB-4132-9DB6-61A59E010D59}" type="pres">
      <dgm:prSet presAssocID="{4850FBE2-BE60-4EB9-8DCB-05EE1B4D1A89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4105AAD-1814-433B-AD52-4865B457BBE5}" type="pres">
      <dgm:prSet presAssocID="{86BD75FC-8796-4A98-9752-B3FED64F2D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0589F07-831B-4003-82F9-28573C38CF6A}" type="pres">
      <dgm:prSet presAssocID="{78689F51-A31E-4CD0-96E0-B2C9895ED73C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1644F65C-13B0-4F1C-A3A3-BDC91B7E7F93}" type="pres">
      <dgm:prSet presAssocID="{78689F51-A31E-4CD0-96E0-B2C9895ED73C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693D8020-FB6C-4783-9737-764B5C86D270}" type="pres">
      <dgm:prSet presAssocID="{05B5B653-F051-41FB-A1E2-6098ECDE1D8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4181E0A-04EC-43D0-BF89-763578EF2B80}" type="pres">
      <dgm:prSet presAssocID="{54DB1064-015D-4748-8336-07E9591BA4F7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15C09223-6CE0-446A-81B5-88F6FF150EA8}" type="pres">
      <dgm:prSet presAssocID="{54DB1064-015D-4748-8336-07E9591BA4F7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3908B914-FFE3-461E-8E10-D2683C56D881}" srcId="{EA032156-8E0D-4882-84B8-ED67A8A0EDCE}" destId="{05B5B653-F051-41FB-A1E2-6098ECDE1D8E}" srcOrd="2" destOrd="0" parTransId="{1C916AD9-9E19-4941-8F94-9EC44E12D1E4}" sibTransId="{54DB1064-015D-4748-8336-07E9591BA4F7}"/>
    <dgm:cxn modelId="{194E3071-B7D0-4A26-BDAF-CF5BF7E022D2}" type="presOf" srcId="{EA032156-8E0D-4882-84B8-ED67A8A0EDCE}" destId="{ED833E22-3E32-40BE-B1F8-2B001051E1CF}" srcOrd="0" destOrd="0" presId="urn:microsoft.com/office/officeart/2005/8/layout/cycle7"/>
    <dgm:cxn modelId="{50D2F019-3409-4B37-98A1-2A9E622B0CC7}" srcId="{EA032156-8E0D-4882-84B8-ED67A8A0EDCE}" destId="{1F193B7A-B893-4B71-B60B-6B07606CCF10}" srcOrd="0" destOrd="0" parTransId="{297DAE60-0C96-4523-9713-F2E11015B2C1}" sibTransId="{4850FBE2-BE60-4EB9-8DCB-05EE1B4D1A89}"/>
    <dgm:cxn modelId="{9F548D12-D27C-46B7-929B-5A4D532A9DD5}" srcId="{EA032156-8E0D-4882-84B8-ED67A8A0EDCE}" destId="{86BD75FC-8796-4A98-9752-B3FED64F2D3D}" srcOrd="1" destOrd="0" parTransId="{FCED10DF-325F-4623-A2D2-447C99813E22}" sibTransId="{78689F51-A31E-4CD0-96E0-B2C9895ED73C}"/>
    <dgm:cxn modelId="{BA9FE13C-1AD6-4290-86D1-19C3828C27D6}" type="presOf" srcId="{54DB1064-015D-4748-8336-07E9591BA4F7}" destId="{34181E0A-04EC-43D0-BF89-763578EF2B80}" srcOrd="0" destOrd="0" presId="urn:microsoft.com/office/officeart/2005/8/layout/cycle7"/>
    <dgm:cxn modelId="{D469017E-44E9-43A8-957F-F25AD2325A2E}" type="presOf" srcId="{54DB1064-015D-4748-8336-07E9591BA4F7}" destId="{15C09223-6CE0-446A-81B5-88F6FF150EA8}" srcOrd="1" destOrd="0" presId="urn:microsoft.com/office/officeart/2005/8/layout/cycle7"/>
    <dgm:cxn modelId="{9123EF5E-5DC1-4B41-B31B-37C458407B3D}" type="presOf" srcId="{78689F51-A31E-4CD0-96E0-B2C9895ED73C}" destId="{1644F65C-13B0-4F1C-A3A3-BDC91B7E7F93}" srcOrd="1" destOrd="0" presId="urn:microsoft.com/office/officeart/2005/8/layout/cycle7"/>
    <dgm:cxn modelId="{C4A06D59-DC44-4FF4-9F8C-010E59837656}" type="presOf" srcId="{4850FBE2-BE60-4EB9-8DCB-05EE1B4D1A89}" destId="{C8CBA038-70BB-4132-9DB6-61A59E010D59}" srcOrd="1" destOrd="0" presId="urn:microsoft.com/office/officeart/2005/8/layout/cycle7"/>
    <dgm:cxn modelId="{F0F12999-5671-4674-87D9-452D25914B8C}" type="presOf" srcId="{4850FBE2-BE60-4EB9-8DCB-05EE1B4D1A89}" destId="{CE72B51D-1924-41CD-8958-EEAE8DCAEB5F}" srcOrd="0" destOrd="0" presId="urn:microsoft.com/office/officeart/2005/8/layout/cycle7"/>
    <dgm:cxn modelId="{EFC2EB78-B2EE-4D07-9248-0E153ECD41E2}" type="presOf" srcId="{86BD75FC-8796-4A98-9752-B3FED64F2D3D}" destId="{F4105AAD-1814-433B-AD52-4865B457BBE5}" srcOrd="0" destOrd="0" presId="urn:microsoft.com/office/officeart/2005/8/layout/cycle7"/>
    <dgm:cxn modelId="{65FB3C4A-F11B-4ED0-A632-5605603927EE}" type="presOf" srcId="{05B5B653-F051-41FB-A1E2-6098ECDE1D8E}" destId="{693D8020-FB6C-4783-9737-764B5C86D270}" srcOrd="0" destOrd="0" presId="urn:microsoft.com/office/officeart/2005/8/layout/cycle7"/>
    <dgm:cxn modelId="{D0105B5C-E116-4FD9-8C4F-2DB3029BB100}" type="presOf" srcId="{78689F51-A31E-4CD0-96E0-B2C9895ED73C}" destId="{70589F07-831B-4003-82F9-28573C38CF6A}" srcOrd="0" destOrd="0" presId="urn:microsoft.com/office/officeart/2005/8/layout/cycle7"/>
    <dgm:cxn modelId="{A9E6B8F0-8FBA-4904-A27E-86A71CE76E4A}" type="presOf" srcId="{1F193B7A-B893-4B71-B60B-6B07606CCF10}" destId="{DFFE1398-ABA5-4362-BD27-FBED140EB46C}" srcOrd="0" destOrd="0" presId="urn:microsoft.com/office/officeart/2005/8/layout/cycle7"/>
    <dgm:cxn modelId="{92465BA7-69FA-4086-9956-2A556EDAC325}" type="presParOf" srcId="{ED833E22-3E32-40BE-B1F8-2B001051E1CF}" destId="{DFFE1398-ABA5-4362-BD27-FBED140EB46C}" srcOrd="0" destOrd="0" presId="urn:microsoft.com/office/officeart/2005/8/layout/cycle7"/>
    <dgm:cxn modelId="{F3ECF510-64FB-4E92-A112-77F07159F36A}" type="presParOf" srcId="{ED833E22-3E32-40BE-B1F8-2B001051E1CF}" destId="{CE72B51D-1924-41CD-8958-EEAE8DCAEB5F}" srcOrd="1" destOrd="0" presId="urn:microsoft.com/office/officeart/2005/8/layout/cycle7"/>
    <dgm:cxn modelId="{2C97D2B8-D29B-41C7-A2EA-6F0EF3D67CEA}" type="presParOf" srcId="{CE72B51D-1924-41CD-8958-EEAE8DCAEB5F}" destId="{C8CBA038-70BB-4132-9DB6-61A59E010D59}" srcOrd="0" destOrd="0" presId="urn:microsoft.com/office/officeart/2005/8/layout/cycle7"/>
    <dgm:cxn modelId="{945F5C7D-E828-4895-9F47-025857B3DFEF}" type="presParOf" srcId="{ED833E22-3E32-40BE-B1F8-2B001051E1CF}" destId="{F4105AAD-1814-433B-AD52-4865B457BBE5}" srcOrd="2" destOrd="0" presId="urn:microsoft.com/office/officeart/2005/8/layout/cycle7"/>
    <dgm:cxn modelId="{07D8CF75-C036-4CD9-83AF-5B2AB2495D46}" type="presParOf" srcId="{ED833E22-3E32-40BE-B1F8-2B001051E1CF}" destId="{70589F07-831B-4003-82F9-28573C38CF6A}" srcOrd="3" destOrd="0" presId="urn:microsoft.com/office/officeart/2005/8/layout/cycle7"/>
    <dgm:cxn modelId="{D75F7270-8D28-4DAC-8C85-F4285D66CD48}" type="presParOf" srcId="{70589F07-831B-4003-82F9-28573C38CF6A}" destId="{1644F65C-13B0-4F1C-A3A3-BDC91B7E7F93}" srcOrd="0" destOrd="0" presId="urn:microsoft.com/office/officeart/2005/8/layout/cycle7"/>
    <dgm:cxn modelId="{3984CFA1-D60B-487D-AC77-3A429EED9FEC}" type="presParOf" srcId="{ED833E22-3E32-40BE-B1F8-2B001051E1CF}" destId="{693D8020-FB6C-4783-9737-764B5C86D270}" srcOrd="4" destOrd="0" presId="urn:microsoft.com/office/officeart/2005/8/layout/cycle7"/>
    <dgm:cxn modelId="{5E1CA821-8C2B-4483-BEB4-5C47F17E0DA0}" type="presParOf" srcId="{ED833E22-3E32-40BE-B1F8-2B001051E1CF}" destId="{34181E0A-04EC-43D0-BF89-763578EF2B80}" srcOrd="5" destOrd="0" presId="urn:microsoft.com/office/officeart/2005/8/layout/cycle7"/>
    <dgm:cxn modelId="{6F53210A-09B2-48E0-9CA7-C8EA24062E66}" type="presParOf" srcId="{34181E0A-04EC-43D0-BF89-763578EF2B80}" destId="{15C09223-6CE0-446A-81B5-88F6FF150EA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32156-8E0D-4882-84B8-ED67A8A0EDC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F193B7A-B893-4B71-B60B-6B07606CCF10}">
      <dgm:prSet phldrT="[텍스트]"/>
      <dgm:spPr/>
      <dgm:t>
        <a:bodyPr/>
        <a:lstStyle/>
        <a:p>
          <a:pPr latinLnBrk="1"/>
          <a:r>
            <a:rPr lang="ko-KR" altLang="en-US" dirty="0"/>
            <a:t>환자</a:t>
          </a:r>
          <a:r>
            <a:rPr lang="en-US" altLang="ko-KR" dirty="0"/>
            <a:t>(</a:t>
          </a:r>
          <a:r>
            <a:rPr lang="ko-KR" altLang="en-US" dirty="0"/>
            <a:t>임의가입</a:t>
          </a:r>
          <a:r>
            <a:rPr lang="en-US" altLang="ko-KR" dirty="0"/>
            <a:t>)</a:t>
          </a:r>
          <a:endParaRPr lang="ko-KR" altLang="en-US" dirty="0"/>
        </a:p>
      </dgm:t>
    </dgm:pt>
    <dgm:pt modelId="{297DAE60-0C96-4523-9713-F2E11015B2C1}" type="parTrans" cxnId="{50D2F019-3409-4B37-98A1-2A9E622B0CC7}">
      <dgm:prSet/>
      <dgm:spPr/>
      <dgm:t>
        <a:bodyPr/>
        <a:lstStyle/>
        <a:p>
          <a:pPr latinLnBrk="1"/>
          <a:endParaRPr lang="ko-KR" altLang="en-US"/>
        </a:p>
      </dgm:t>
    </dgm:pt>
    <dgm:pt modelId="{4850FBE2-BE60-4EB9-8DCB-05EE1B4D1A89}" type="sibTrans" cxnId="{50D2F019-3409-4B37-98A1-2A9E622B0CC7}">
      <dgm:prSet/>
      <dgm:spPr/>
      <dgm:t>
        <a:bodyPr/>
        <a:lstStyle/>
        <a:p>
          <a:pPr latinLnBrk="1"/>
          <a:endParaRPr lang="ko-KR" altLang="en-US"/>
        </a:p>
      </dgm:t>
    </dgm:pt>
    <dgm:pt modelId="{86BD75FC-8796-4A98-9752-B3FED64F2D3D}">
      <dgm:prSet phldrT="[텍스트]"/>
      <dgm:spPr/>
      <dgm:t>
        <a:bodyPr/>
        <a:lstStyle/>
        <a:p>
          <a:pPr latinLnBrk="1"/>
          <a:r>
            <a:rPr lang="ko-KR" altLang="en-US" dirty="0"/>
            <a:t>병원</a:t>
          </a:r>
          <a:r>
            <a:rPr lang="en-US" altLang="ko-KR" dirty="0"/>
            <a:t>/</a:t>
          </a:r>
          <a:r>
            <a:rPr lang="ko-KR" altLang="en-US" dirty="0"/>
            <a:t>의사</a:t>
          </a:r>
        </a:p>
      </dgm:t>
    </dgm:pt>
    <dgm:pt modelId="{FCED10DF-325F-4623-A2D2-447C99813E22}" type="parTrans" cxnId="{9F548D12-D27C-46B7-929B-5A4D532A9DD5}">
      <dgm:prSet/>
      <dgm:spPr/>
      <dgm:t>
        <a:bodyPr/>
        <a:lstStyle/>
        <a:p>
          <a:pPr latinLnBrk="1"/>
          <a:endParaRPr lang="ko-KR" altLang="en-US"/>
        </a:p>
      </dgm:t>
    </dgm:pt>
    <dgm:pt modelId="{78689F51-A31E-4CD0-96E0-B2C9895ED73C}" type="sibTrans" cxnId="{9F548D12-D27C-46B7-929B-5A4D532A9DD5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latinLnBrk="1"/>
          <a:endParaRPr lang="ko-KR" altLang="en-US"/>
        </a:p>
      </dgm:t>
    </dgm:pt>
    <dgm:pt modelId="{05B5B653-F051-41FB-A1E2-6098ECDE1D8E}">
      <dgm:prSet phldrT="[텍스트]"/>
      <dgm:spPr/>
      <dgm:t>
        <a:bodyPr/>
        <a:lstStyle/>
        <a:p>
          <a:pPr latinLnBrk="1"/>
          <a:r>
            <a:rPr lang="ko-KR" altLang="en-US" dirty="0"/>
            <a:t>민영보험사</a:t>
          </a:r>
        </a:p>
      </dgm:t>
    </dgm:pt>
    <dgm:pt modelId="{1C916AD9-9E19-4941-8F94-9EC44E12D1E4}" type="parTrans" cxnId="{3908B914-FFE3-461E-8E10-D2683C56D881}">
      <dgm:prSet/>
      <dgm:spPr/>
      <dgm:t>
        <a:bodyPr/>
        <a:lstStyle/>
        <a:p>
          <a:pPr latinLnBrk="1"/>
          <a:endParaRPr lang="ko-KR" altLang="en-US"/>
        </a:p>
      </dgm:t>
    </dgm:pt>
    <dgm:pt modelId="{54DB1064-015D-4748-8336-07E9591BA4F7}" type="sibTrans" cxnId="{3908B914-FFE3-461E-8E10-D2683C56D881}">
      <dgm:prSet/>
      <dgm:spPr/>
      <dgm:t>
        <a:bodyPr/>
        <a:lstStyle/>
        <a:p>
          <a:pPr latinLnBrk="1"/>
          <a:endParaRPr lang="ko-KR" altLang="en-US"/>
        </a:p>
      </dgm:t>
    </dgm:pt>
    <dgm:pt modelId="{ED833E22-3E32-40BE-B1F8-2B001051E1CF}" type="pres">
      <dgm:prSet presAssocID="{EA032156-8E0D-4882-84B8-ED67A8A0ED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FE1398-ABA5-4362-BD27-FBED140EB46C}" type="pres">
      <dgm:prSet presAssocID="{1F193B7A-B893-4B71-B60B-6B07606CCF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E72B51D-1924-41CD-8958-EEAE8DCAEB5F}" type="pres">
      <dgm:prSet presAssocID="{4850FBE2-BE60-4EB9-8DCB-05EE1B4D1A89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C8CBA038-70BB-4132-9DB6-61A59E010D59}" type="pres">
      <dgm:prSet presAssocID="{4850FBE2-BE60-4EB9-8DCB-05EE1B4D1A89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4105AAD-1814-433B-AD52-4865B457BBE5}" type="pres">
      <dgm:prSet presAssocID="{86BD75FC-8796-4A98-9752-B3FED64F2D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0589F07-831B-4003-82F9-28573C38CF6A}" type="pres">
      <dgm:prSet presAssocID="{78689F51-A31E-4CD0-96E0-B2C9895ED73C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1644F65C-13B0-4F1C-A3A3-BDC91B7E7F93}" type="pres">
      <dgm:prSet presAssocID="{78689F51-A31E-4CD0-96E0-B2C9895ED73C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693D8020-FB6C-4783-9737-764B5C86D270}" type="pres">
      <dgm:prSet presAssocID="{05B5B653-F051-41FB-A1E2-6098ECDE1D8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4181E0A-04EC-43D0-BF89-763578EF2B80}" type="pres">
      <dgm:prSet presAssocID="{54DB1064-015D-4748-8336-07E9591BA4F7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15C09223-6CE0-446A-81B5-88F6FF150EA8}" type="pres">
      <dgm:prSet presAssocID="{54DB1064-015D-4748-8336-07E9591BA4F7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3908B914-FFE3-461E-8E10-D2683C56D881}" srcId="{EA032156-8E0D-4882-84B8-ED67A8A0EDCE}" destId="{05B5B653-F051-41FB-A1E2-6098ECDE1D8E}" srcOrd="2" destOrd="0" parTransId="{1C916AD9-9E19-4941-8F94-9EC44E12D1E4}" sibTransId="{54DB1064-015D-4748-8336-07E9591BA4F7}"/>
    <dgm:cxn modelId="{E50E14B7-C174-45B2-8A65-AC5102EB8A99}" type="presOf" srcId="{54DB1064-015D-4748-8336-07E9591BA4F7}" destId="{34181E0A-04EC-43D0-BF89-763578EF2B80}" srcOrd="0" destOrd="0" presId="urn:microsoft.com/office/officeart/2005/8/layout/cycle7"/>
    <dgm:cxn modelId="{50D2F019-3409-4B37-98A1-2A9E622B0CC7}" srcId="{EA032156-8E0D-4882-84B8-ED67A8A0EDCE}" destId="{1F193B7A-B893-4B71-B60B-6B07606CCF10}" srcOrd="0" destOrd="0" parTransId="{297DAE60-0C96-4523-9713-F2E11015B2C1}" sibTransId="{4850FBE2-BE60-4EB9-8DCB-05EE1B4D1A89}"/>
    <dgm:cxn modelId="{9F548D12-D27C-46B7-929B-5A4D532A9DD5}" srcId="{EA032156-8E0D-4882-84B8-ED67A8A0EDCE}" destId="{86BD75FC-8796-4A98-9752-B3FED64F2D3D}" srcOrd="1" destOrd="0" parTransId="{FCED10DF-325F-4623-A2D2-447C99813E22}" sibTransId="{78689F51-A31E-4CD0-96E0-B2C9895ED73C}"/>
    <dgm:cxn modelId="{F5514D76-97E0-4D32-8AA0-7D0C14D0F875}" type="presOf" srcId="{1F193B7A-B893-4B71-B60B-6B07606CCF10}" destId="{DFFE1398-ABA5-4362-BD27-FBED140EB46C}" srcOrd="0" destOrd="0" presId="urn:microsoft.com/office/officeart/2005/8/layout/cycle7"/>
    <dgm:cxn modelId="{4BF2131D-3DD2-4AC1-8040-2657E3513569}" type="presOf" srcId="{4850FBE2-BE60-4EB9-8DCB-05EE1B4D1A89}" destId="{CE72B51D-1924-41CD-8958-EEAE8DCAEB5F}" srcOrd="0" destOrd="0" presId="urn:microsoft.com/office/officeart/2005/8/layout/cycle7"/>
    <dgm:cxn modelId="{A601853C-075E-4A32-9B21-13B02EC2FDE1}" type="presOf" srcId="{78689F51-A31E-4CD0-96E0-B2C9895ED73C}" destId="{70589F07-831B-4003-82F9-28573C38CF6A}" srcOrd="0" destOrd="0" presId="urn:microsoft.com/office/officeart/2005/8/layout/cycle7"/>
    <dgm:cxn modelId="{AD069B8C-C274-4140-B0C2-425F36C9FAB1}" type="presOf" srcId="{05B5B653-F051-41FB-A1E2-6098ECDE1D8E}" destId="{693D8020-FB6C-4783-9737-764B5C86D270}" srcOrd="0" destOrd="0" presId="urn:microsoft.com/office/officeart/2005/8/layout/cycle7"/>
    <dgm:cxn modelId="{EDC786E7-CB83-4455-91D6-A29EA8BFCBD9}" type="presOf" srcId="{78689F51-A31E-4CD0-96E0-B2C9895ED73C}" destId="{1644F65C-13B0-4F1C-A3A3-BDC91B7E7F93}" srcOrd="1" destOrd="0" presId="urn:microsoft.com/office/officeart/2005/8/layout/cycle7"/>
    <dgm:cxn modelId="{1534C17A-66BC-442C-BB7B-0A8169C56308}" type="presOf" srcId="{EA032156-8E0D-4882-84B8-ED67A8A0EDCE}" destId="{ED833E22-3E32-40BE-B1F8-2B001051E1CF}" srcOrd="0" destOrd="0" presId="urn:microsoft.com/office/officeart/2005/8/layout/cycle7"/>
    <dgm:cxn modelId="{C83C189B-DE43-48F8-94B0-6604BE427CA6}" type="presOf" srcId="{86BD75FC-8796-4A98-9752-B3FED64F2D3D}" destId="{F4105AAD-1814-433B-AD52-4865B457BBE5}" srcOrd="0" destOrd="0" presId="urn:microsoft.com/office/officeart/2005/8/layout/cycle7"/>
    <dgm:cxn modelId="{D4812301-92D8-4558-B1ED-4278D4C90576}" type="presOf" srcId="{4850FBE2-BE60-4EB9-8DCB-05EE1B4D1A89}" destId="{C8CBA038-70BB-4132-9DB6-61A59E010D59}" srcOrd="1" destOrd="0" presId="urn:microsoft.com/office/officeart/2005/8/layout/cycle7"/>
    <dgm:cxn modelId="{91E7B82B-F803-4EDC-A457-085F6978DE4E}" type="presOf" srcId="{54DB1064-015D-4748-8336-07E9591BA4F7}" destId="{15C09223-6CE0-446A-81B5-88F6FF150EA8}" srcOrd="1" destOrd="0" presId="urn:microsoft.com/office/officeart/2005/8/layout/cycle7"/>
    <dgm:cxn modelId="{09A52BB9-FAC2-4A95-86C3-2F502C4C0F5D}" type="presParOf" srcId="{ED833E22-3E32-40BE-B1F8-2B001051E1CF}" destId="{DFFE1398-ABA5-4362-BD27-FBED140EB46C}" srcOrd="0" destOrd="0" presId="urn:microsoft.com/office/officeart/2005/8/layout/cycle7"/>
    <dgm:cxn modelId="{A0475B40-52FF-4560-AD68-CD3BD6EF5F7D}" type="presParOf" srcId="{ED833E22-3E32-40BE-B1F8-2B001051E1CF}" destId="{CE72B51D-1924-41CD-8958-EEAE8DCAEB5F}" srcOrd="1" destOrd="0" presId="urn:microsoft.com/office/officeart/2005/8/layout/cycle7"/>
    <dgm:cxn modelId="{CEA8DB8A-C230-4FD2-BA6A-B4231D51BED5}" type="presParOf" srcId="{CE72B51D-1924-41CD-8958-EEAE8DCAEB5F}" destId="{C8CBA038-70BB-4132-9DB6-61A59E010D59}" srcOrd="0" destOrd="0" presId="urn:microsoft.com/office/officeart/2005/8/layout/cycle7"/>
    <dgm:cxn modelId="{CFC39434-F83A-4FE0-81B3-33A127811D94}" type="presParOf" srcId="{ED833E22-3E32-40BE-B1F8-2B001051E1CF}" destId="{F4105AAD-1814-433B-AD52-4865B457BBE5}" srcOrd="2" destOrd="0" presId="urn:microsoft.com/office/officeart/2005/8/layout/cycle7"/>
    <dgm:cxn modelId="{754B1225-1229-4739-85DC-EFC345603393}" type="presParOf" srcId="{ED833E22-3E32-40BE-B1F8-2B001051E1CF}" destId="{70589F07-831B-4003-82F9-28573C38CF6A}" srcOrd="3" destOrd="0" presId="urn:microsoft.com/office/officeart/2005/8/layout/cycle7"/>
    <dgm:cxn modelId="{A885FDAE-80D0-486C-82DB-6DD39B833738}" type="presParOf" srcId="{70589F07-831B-4003-82F9-28573C38CF6A}" destId="{1644F65C-13B0-4F1C-A3A3-BDC91B7E7F93}" srcOrd="0" destOrd="0" presId="urn:microsoft.com/office/officeart/2005/8/layout/cycle7"/>
    <dgm:cxn modelId="{B1393023-8606-48AD-84A7-F4E5431C01A0}" type="presParOf" srcId="{ED833E22-3E32-40BE-B1F8-2B001051E1CF}" destId="{693D8020-FB6C-4783-9737-764B5C86D270}" srcOrd="4" destOrd="0" presId="urn:microsoft.com/office/officeart/2005/8/layout/cycle7"/>
    <dgm:cxn modelId="{AC3DC181-CE5A-42CE-93C1-B04E30E76CCD}" type="presParOf" srcId="{ED833E22-3E32-40BE-B1F8-2B001051E1CF}" destId="{34181E0A-04EC-43D0-BF89-763578EF2B80}" srcOrd="5" destOrd="0" presId="urn:microsoft.com/office/officeart/2005/8/layout/cycle7"/>
    <dgm:cxn modelId="{7FF29320-B8AB-4B7E-B161-F7E96D5C6ED5}" type="presParOf" srcId="{34181E0A-04EC-43D0-BF89-763578EF2B80}" destId="{15C09223-6CE0-446A-81B5-88F6FF150EA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849C11-2DAC-49FC-BD39-E43E95D6CF37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78239647-AAFF-499B-93EB-8BB361D6B092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공보험재정</a:t>
          </a:r>
          <a:r>
            <a:rPr lang="en-US" altLang="ko-KR" dirty="0" smtClean="0"/>
            <a:t>(</a:t>
          </a:r>
          <a:r>
            <a:rPr lang="ko-KR" altLang="en-US" dirty="0" smtClean="0"/>
            <a:t>통제 가능범위</a:t>
          </a:r>
          <a:r>
            <a:rPr lang="en-US" altLang="ko-KR" dirty="0" smtClean="0"/>
            <a:t>)</a:t>
          </a:r>
          <a:endParaRPr lang="ko-KR" altLang="en-US" dirty="0"/>
        </a:p>
      </dgm:t>
    </dgm:pt>
    <dgm:pt modelId="{3C04D0B2-AAD3-4CF6-B462-F6629FFC88D6}" type="parTrans" cxnId="{1F9F0DE6-1013-488A-B41F-2760C0B41E76}">
      <dgm:prSet/>
      <dgm:spPr/>
      <dgm:t>
        <a:bodyPr/>
        <a:lstStyle/>
        <a:p>
          <a:pPr latinLnBrk="1"/>
          <a:endParaRPr lang="ko-KR" altLang="en-US"/>
        </a:p>
      </dgm:t>
    </dgm:pt>
    <dgm:pt modelId="{FDC8DECB-D645-4F63-9B13-1C7F419CEE22}" type="sibTrans" cxnId="{1F9F0DE6-1013-488A-B41F-2760C0B41E76}">
      <dgm:prSet/>
      <dgm:spPr/>
      <dgm:t>
        <a:bodyPr/>
        <a:lstStyle/>
        <a:p>
          <a:pPr latinLnBrk="1"/>
          <a:endParaRPr lang="ko-KR" altLang="en-US"/>
        </a:p>
      </dgm:t>
    </dgm:pt>
    <dgm:pt modelId="{F5E5CB1A-B09A-4D6C-A977-626B2E810B3F}">
      <dgm:prSet phldrT="[텍스트]"/>
      <dgm:spPr/>
      <dgm:t>
        <a:bodyPr/>
        <a:lstStyle/>
        <a:p>
          <a:pPr latinLnBrk="1"/>
          <a:r>
            <a:rPr lang="ko-KR" altLang="en-US" dirty="0" smtClean="0"/>
            <a:t>가계직접부담</a:t>
          </a:r>
          <a:r>
            <a:rPr lang="en-US" altLang="ko-KR" dirty="0" smtClean="0"/>
            <a:t>,</a:t>
          </a:r>
          <a:r>
            <a:rPr lang="ko-KR" altLang="en-US" dirty="0" smtClean="0"/>
            <a:t>민영보험</a:t>
          </a:r>
          <a:r>
            <a:rPr lang="en-US" altLang="ko-KR" dirty="0" smtClean="0"/>
            <a:t>(</a:t>
          </a:r>
          <a:r>
            <a:rPr lang="ko-KR" altLang="en-US" dirty="0" smtClean="0"/>
            <a:t>과도한 낭비</a:t>
          </a:r>
          <a:r>
            <a:rPr lang="en-US" altLang="ko-KR" dirty="0" smtClean="0"/>
            <a:t>)</a:t>
          </a:r>
          <a:endParaRPr lang="ko-KR" altLang="en-US" dirty="0"/>
        </a:p>
      </dgm:t>
    </dgm:pt>
    <dgm:pt modelId="{39E8B1A6-0BEE-431B-B09E-3C5C53BF4DA4}" type="parTrans" cxnId="{21ABF2AB-E9D8-414A-B1B6-CACED289C62E}">
      <dgm:prSet/>
      <dgm:spPr/>
      <dgm:t>
        <a:bodyPr/>
        <a:lstStyle/>
        <a:p>
          <a:pPr latinLnBrk="1"/>
          <a:endParaRPr lang="ko-KR" altLang="en-US"/>
        </a:p>
      </dgm:t>
    </dgm:pt>
    <dgm:pt modelId="{A5330956-4469-4F0F-A65C-65A89BD2AD59}" type="sibTrans" cxnId="{21ABF2AB-E9D8-414A-B1B6-CACED289C62E}">
      <dgm:prSet/>
      <dgm:spPr/>
      <dgm:t>
        <a:bodyPr/>
        <a:lstStyle/>
        <a:p>
          <a:pPr latinLnBrk="1"/>
          <a:endParaRPr lang="ko-KR" altLang="en-US"/>
        </a:p>
      </dgm:t>
    </dgm:pt>
    <dgm:pt modelId="{73E8EA39-A57C-424E-A919-39BF83D9EBC5}" type="pres">
      <dgm:prSet presAssocID="{77849C11-2DAC-49FC-BD39-E43E95D6CF3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F7ECD21-A5E8-4A5B-BE2F-B0259F6D21DE}" type="pres">
      <dgm:prSet presAssocID="{78239647-AAFF-499B-93EB-8BB361D6B092}" presName="upArrow" presStyleLbl="node1" presStyleIdx="0" presStyleCnt="2"/>
      <dgm:spPr/>
    </dgm:pt>
    <dgm:pt modelId="{A1E12724-08C4-4ED9-ABA2-3DF4C943ADD5}" type="pres">
      <dgm:prSet presAssocID="{78239647-AAFF-499B-93EB-8BB361D6B092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701E87A-B921-421D-B9A4-A8416E9CF732}" type="pres">
      <dgm:prSet presAssocID="{F5E5CB1A-B09A-4D6C-A977-626B2E810B3F}" presName="downArrow" presStyleLbl="node1" presStyleIdx="1" presStyleCnt="2"/>
      <dgm:spPr/>
    </dgm:pt>
    <dgm:pt modelId="{644280C7-5EF9-4408-828E-809BD73C3E34}" type="pres">
      <dgm:prSet presAssocID="{F5E5CB1A-B09A-4D6C-A977-626B2E810B3F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F613F85-8F13-43AF-8325-5F105705B776}" type="presOf" srcId="{78239647-AAFF-499B-93EB-8BB361D6B092}" destId="{A1E12724-08C4-4ED9-ABA2-3DF4C943ADD5}" srcOrd="0" destOrd="0" presId="urn:microsoft.com/office/officeart/2005/8/layout/arrow4"/>
    <dgm:cxn modelId="{1F9F0DE6-1013-488A-B41F-2760C0B41E76}" srcId="{77849C11-2DAC-49FC-BD39-E43E95D6CF37}" destId="{78239647-AAFF-499B-93EB-8BB361D6B092}" srcOrd="0" destOrd="0" parTransId="{3C04D0B2-AAD3-4CF6-B462-F6629FFC88D6}" sibTransId="{FDC8DECB-D645-4F63-9B13-1C7F419CEE22}"/>
    <dgm:cxn modelId="{E1A89DD4-77F6-4BE6-BCE6-97B83D03CB38}" type="presOf" srcId="{F5E5CB1A-B09A-4D6C-A977-626B2E810B3F}" destId="{644280C7-5EF9-4408-828E-809BD73C3E34}" srcOrd="0" destOrd="0" presId="urn:microsoft.com/office/officeart/2005/8/layout/arrow4"/>
    <dgm:cxn modelId="{21ABF2AB-E9D8-414A-B1B6-CACED289C62E}" srcId="{77849C11-2DAC-49FC-BD39-E43E95D6CF37}" destId="{F5E5CB1A-B09A-4D6C-A977-626B2E810B3F}" srcOrd="1" destOrd="0" parTransId="{39E8B1A6-0BEE-431B-B09E-3C5C53BF4DA4}" sibTransId="{A5330956-4469-4F0F-A65C-65A89BD2AD59}"/>
    <dgm:cxn modelId="{BBEAE68A-5F73-420B-9DD0-1BCF30FAE50B}" type="presOf" srcId="{77849C11-2DAC-49FC-BD39-E43E95D6CF37}" destId="{73E8EA39-A57C-424E-A919-39BF83D9EBC5}" srcOrd="0" destOrd="0" presId="urn:microsoft.com/office/officeart/2005/8/layout/arrow4"/>
    <dgm:cxn modelId="{BAEE3C4D-74DB-4CC8-921A-A93B56316625}" type="presParOf" srcId="{73E8EA39-A57C-424E-A919-39BF83D9EBC5}" destId="{9F7ECD21-A5E8-4A5B-BE2F-B0259F6D21DE}" srcOrd="0" destOrd="0" presId="urn:microsoft.com/office/officeart/2005/8/layout/arrow4"/>
    <dgm:cxn modelId="{D5A836C9-457F-45C4-9840-B952E480BD2E}" type="presParOf" srcId="{73E8EA39-A57C-424E-A919-39BF83D9EBC5}" destId="{A1E12724-08C4-4ED9-ABA2-3DF4C943ADD5}" srcOrd="1" destOrd="0" presId="urn:microsoft.com/office/officeart/2005/8/layout/arrow4"/>
    <dgm:cxn modelId="{EE4D3BBF-45B9-4936-B3A8-513C77639C1F}" type="presParOf" srcId="{73E8EA39-A57C-424E-A919-39BF83D9EBC5}" destId="{8701E87A-B921-421D-B9A4-A8416E9CF732}" srcOrd="2" destOrd="0" presId="urn:microsoft.com/office/officeart/2005/8/layout/arrow4"/>
    <dgm:cxn modelId="{D583AB35-14BE-4FB2-BBA6-061D55A30814}" type="presParOf" srcId="{73E8EA39-A57C-424E-A919-39BF83D9EBC5}" destId="{644280C7-5EF9-4408-828E-809BD73C3E3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E1398-ABA5-4362-BD27-FBED140EB46C}">
      <dsp:nvSpPr>
        <dsp:cNvPr id="0" name=""/>
        <dsp:cNvSpPr/>
      </dsp:nvSpPr>
      <dsp:spPr>
        <a:xfrm>
          <a:off x="1758278" y="824"/>
          <a:ext cx="1922951" cy="961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/>
            <a:t>환자</a:t>
          </a:r>
          <a:r>
            <a:rPr lang="en-US" altLang="ko-KR" sz="1800" kern="1200" dirty="0"/>
            <a:t>(</a:t>
          </a:r>
          <a:r>
            <a:rPr lang="ko-KR" altLang="en-US" sz="1800" kern="1200" dirty="0"/>
            <a:t>강제가입</a:t>
          </a:r>
          <a:r>
            <a:rPr lang="en-US" altLang="ko-KR" sz="1800" kern="1200" dirty="0"/>
            <a:t>)</a:t>
          </a:r>
          <a:endParaRPr lang="ko-KR" altLang="en-US" sz="1800" kern="1200" dirty="0"/>
        </a:p>
      </dsp:txBody>
      <dsp:txXfrm>
        <a:off x="1786439" y="28985"/>
        <a:ext cx="1866629" cy="905153"/>
      </dsp:txXfrm>
    </dsp:sp>
    <dsp:sp modelId="{CE72B51D-1924-41CD-8958-EEAE8DCAEB5F}">
      <dsp:nvSpPr>
        <dsp:cNvPr id="0" name=""/>
        <dsp:cNvSpPr/>
      </dsp:nvSpPr>
      <dsp:spPr>
        <a:xfrm rot="3600000">
          <a:off x="3012875" y="1687569"/>
          <a:ext cx="1000623" cy="3365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3113830" y="1754872"/>
        <a:ext cx="798713" cy="201910"/>
      </dsp:txXfrm>
    </dsp:sp>
    <dsp:sp modelId="{F4105AAD-1814-433B-AD52-4865B457BBE5}">
      <dsp:nvSpPr>
        <dsp:cNvPr id="0" name=""/>
        <dsp:cNvSpPr/>
      </dsp:nvSpPr>
      <dsp:spPr>
        <a:xfrm>
          <a:off x="3345144" y="2749355"/>
          <a:ext cx="1922951" cy="961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/>
            <a:t>병원</a:t>
          </a:r>
          <a:r>
            <a:rPr lang="en-US" altLang="ko-KR" sz="1800" kern="1200" dirty="0"/>
            <a:t>/</a:t>
          </a:r>
          <a:r>
            <a:rPr lang="ko-KR" altLang="en-US" sz="1800" kern="1200" dirty="0"/>
            <a:t>의사</a:t>
          </a:r>
          <a:r>
            <a:rPr lang="en-US" altLang="ko-KR" sz="1800" kern="1200" dirty="0"/>
            <a:t>(</a:t>
          </a:r>
          <a:r>
            <a:rPr lang="ko-KR" altLang="en-US" sz="1800" kern="1200" dirty="0"/>
            <a:t>강제지정</a:t>
          </a:r>
          <a:r>
            <a:rPr lang="en-US" altLang="ko-KR" sz="1800" kern="1200" dirty="0"/>
            <a:t>)</a:t>
          </a:r>
          <a:endParaRPr lang="ko-KR" altLang="en-US" sz="1800" kern="1200" dirty="0"/>
        </a:p>
      </dsp:txBody>
      <dsp:txXfrm>
        <a:off x="3373305" y="2777516"/>
        <a:ext cx="1866629" cy="905153"/>
      </dsp:txXfrm>
    </dsp:sp>
    <dsp:sp modelId="{70589F07-831B-4003-82F9-28573C38CF6A}">
      <dsp:nvSpPr>
        <dsp:cNvPr id="0" name=""/>
        <dsp:cNvSpPr/>
      </dsp:nvSpPr>
      <dsp:spPr>
        <a:xfrm rot="10800000">
          <a:off x="2219442" y="3061835"/>
          <a:ext cx="1000623" cy="3365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 rot="10800000">
        <a:off x="2320397" y="3129138"/>
        <a:ext cx="798713" cy="201910"/>
      </dsp:txXfrm>
    </dsp:sp>
    <dsp:sp modelId="{693D8020-FB6C-4783-9737-764B5C86D270}">
      <dsp:nvSpPr>
        <dsp:cNvPr id="0" name=""/>
        <dsp:cNvSpPr/>
      </dsp:nvSpPr>
      <dsp:spPr>
        <a:xfrm>
          <a:off x="171413" y="2749355"/>
          <a:ext cx="1922951" cy="961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/>
            <a:t>국민건강보험</a:t>
          </a:r>
        </a:p>
      </dsp:txBody>
      <dsp:txXfrm>
        <a:off x="199574" y="2777516"/>
        <a:ext cx="1866629" cy="905153"/>
      </dsp:txXfrm>
    </dsp:sp>
    <dsp:sp modelId="{34181E0A-04EC-43D0-BF89-763578EF2B80}">
      <dsp:nvSpPr>
        <dsp:cNvPr id="0" name=""/>
        <dsp:cNvSpPr/>
      </dsp:nvSpPr>
      <dsp:spPr>
        <a:xfrm rot="18000000">
          <a:off x="1426010" y="1687569"/>
          <a:ext cx="1000623" cy="33651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1526965" y="1754872"/>
        <a:ext cx="798713" cy="201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E1398-ABA5-4362-BD27-FBED140EB46C}">
      <dsp:nvSpPr>
        <dsp:cNvPr id="0" name=""/>
        <dsp:cNvSpPr/>
      </dsp:nvSpPr>
      <dsp:spPr>
        <a:xfrm>
          <a:off x="2022036" y="829"/>
          <a:ext cx="1922974" cy="961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/>
            <a:t>환자</a:t>
          </a:r>
          <a:r>
            <a:rPr lang="en-US" altLang="ko-KR" sz="2100" kern="1200" dirty="0"/>
            <a:t>(</a:t>
          </a:r>
          <a:r>
            <a:rPr lang="ko-KR" altLang="en-US" sz="2100" kern="1200" dirty="0"/>
            <a:t>임의가입</a:t>
          </a:r>
          <a:r>
            <a:rPr lang="en-US" altLang="ko-KR" sz="2100" kern="1200" dirty="0"/>
            <a:t>)</a:t>
          </a:r>
          <a:endParaRPr lang="ko-KR" altLang="en-US" sz="2100" kern="1200" dirty="0"/>
        </a:p>
      </dsp:txBody>
      <dsp:txXfrm>
        <a:off x="2050197" y="28990"/>
        <a:ext cx="1866652" cy="905165"/>
      </dsp:txXfrm>
    </dsp:sp>
    <dsp:sp modelId="{CE72B51D-1924-41CD-8958-EEAE8DCAEB5F}">
      <dsp:nvSpPr>
        <dsp:cNvPr id="0" name=""/>
        <dsp:cNvSpPr/>
      </dsp:nvSpPr>
      <dsp:spPr>
        <a:xfrm rot="3600000">
          <a:off x="3276657" y="1687567"/>
          <a:ext cx="1000585" cy="33652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3377613" y="1754871"/>
        <a:ext cx="798673" cy="201912"/>
      </dsp:txXfrm>
    </dsp:sp>
    <dsp:sp modelId="{F4105AAD-1814-433B-AD52-4865B457BBE5}">
      <dsp:nvSpPr>
        <dsp:cNvPr id="0" name=""/>
        <dsp:cNvSpPr/>
      </dsp:nvSpPr>
      <dsp:spPr>
        <a:xfrm>
          <a:off x="3608889" y="2749339"/>
          <a:ext cx="1922974" cy="961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/>
            <a:t>병원</a:t>
          </a:r>
          <a:r>
            <a:rPr lang="en-US" altLang="ko-KR" sz="2100" kern="1200" dirty="0"/>
            <a:t>/</a:t>
          </a:r>
          <a:r>
            <a:rPr lang="ko-KR" altLang="en-US" sz="2100" kern="1200" dirty="0"/>
            <a:t>의사</a:t>
          </a:r>
        </a:p>
      </dsp:txBody>
      <dsp:txXfrm>
        <a:off x="3637050" y="2777500"/>
        <a:ext cx="1866652" cy="905165"/>
      </dsp:txXfrm>
    </dsp:sp>
    <dsp:sp modelId="{70589F07-831B-4003-82F9-28573C38CF6A}">
      <dsp:nvSpPr>
        <dsp:cNvPr id="0" name=""/>
        <dsp:cNvSpPr/>
      </dsp:nvSpPr>
      <dsp:spPr>
        <a:xfrm rot="10800000">
          <a:off x="2483230" y="3061822"/>
          <a:ext cx="1000585" cy="336520"/>
        </a:xfrm>
        <a:prstGeom prst="leftRightArrow">
          <a:avLst>
            <a:gd name="adj1" fmla="val 60000"/>
            <a:gd name="adj2" fmla="val 50000"/>
          </a:avLst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 rot="10800000">
        <a:off x="2584186" y="3129126"/>
        <a:ext cx="798673" cy="201912"/>
      </dsp:txXfrm>
    </dsp:sp>
    <dsp:sp modelId="{693D8020-FB6C-4783-9737-764B5C86D270}">
      <dsp:nvSpPr>
        <dsp:cNvPr id="0" name=""/>
        <dsp:cNvSpPr/>
      </dsp:nvSpPr>
      <dsp:spPr>
        <a:xfrm>
          <a:off x="435183" y="2749339"/>
          <a:ext cx="1922974" cy="961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/>
            <a:t>민영보험사</a:t>
          </a:r>
        </a:p>
      </dsp:txBody>
      <dsp:txXfrm>
        <a:off x="463344" y="2777500"/>
        <a:ext cx="1866652" cy="905165"/>
      </dsp:txXfrm>
    </dsp:sp>
    <dsp:sp modelId="{34181E0A-04EC-43D0-BF89-763578EF2B80}">
      <dsp:nvSpPr>
        <dsp:cNvPr id="0" name=""/>
        <dsp:cNvSpPr/>
      </dsp:nvSpPr>
      <dsp:spPr>
        <a:xfrm rot="18000000">
          <a:off x="1689804" y="1687567"/>
          <a:ext cx="1000585" cy="33652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1790760" y="1754871"/>
        <a:ext cx="798673" cy="201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ECD21-A5E8-4A5B-BE2F-B0259F6D21DE}">
      <dsp:nvSpPr>
        <dsp:cNvPr id="0" name=""/>
        <dsp:cNvSpPr/>
      </dsp:nvSpPr>
      <dsp:spPr>
        <a:xfrm>
          <a:off x="484786" y="0"/>
          <a:ext cx="1429277" cy="1071958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12724-08C4-4ED9-ABA2-3DF4C943ADD5}">
      <dsp:nvSpPr>
        <dsp:cNvPr id="0" name=""/>
        <dsp:cNvSpPr/>
      </dsp:nvSpPr>
      <dsp:spPr>
        <a:xfrm>
          <a:off x="1956942" y="0"/>
          <a:ext cx="3653379" cy="10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200" kern="1200" dirty="0" err="1" smtClean="0"/>
            <a:t>공보험재정</a:t>
          </a:r>
          <a:r>
            <a:rPr lang="en-US" altLang="ko-KR" sz="2200" kern="1200" dirty="0" smtClean="0"/>
            <a:t>(</a:t>
          </a:r>
          <a:r>
            <a:rPr lang="ko-KR" altLang="en-US" sz="2200" kern="1200" dirty="0" smtClean="0"/>
            <a:t>통제 가능범위</a:t>
          </a:r>
          <a:r>
            <a:rPr lang="en-US" altLang="ko-KR" sz="2200" kern="1200" dirty="0" smtClean="0"/>
            <a:t>)</a:t>
          </a:r>
          <a:endParaRPr lang="ko-KR" altLang="en-US" sz="2200" kern="1200" dirty="0"/>
        </a:p>
      </dsp:txBody>
      <dsp:txXfrm>
        <a:off x="1956942" y="0"/>
        <a:ext cx="3653379" cy="1071958"/>
      </dsp:txXfrm>
    </dsp:sp>
    <dsp:sp modelId="{8701E87A-B921-421D-B9A4-A8416E9CF732}">
      <dsp:nvSpPr>
        <dsp:cNvPr id="0" name=""/>
        <dsp:cNvSpPr/>
      </dsp:nvSpPr>
      <dsp:spPr>
        <a:xfrm>
          <a:off x="913569" y="1161287"/>
          <a:ext cx="1429277" cy="1071958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280C7-5EF9-4408-828E-809BD73C3E34}">
      <dsp:nvSpPr>
        <dsp:cNvPr id="0" name=""/>
        <dsp:cNvSpPr/>
      </dsp:nvSpPr>
      <dsp:spPr>
        <a:xfrm>
          <a:off x="2385725" y="1161287"/>
          <a:ext cx="3653379" cy="10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200" kern="1200" dirty="0" smtClean="0"/>
            <a:t>가계직접부담</a:t>
          </a:r>
          <a:r>
            <a:rPr lang="en-US" altLang="ko-KR" sz="2200" kern="1200" dirty="0" smtClean="0"/>
            <a:t>,</a:t>
          </a:r>
          <a:r>
            <a:rPr lang="ko-KR" altLang="en-US" sz="2200" kern="1200" dirty="0" smtClean="0"/>
            <a:t>민영보험</a:t>
          </a:r>
          <a:r>
            <a:rPr lang="en-US" altLang="ko-KR" sz="2200" kern="1200" dirty="0" smtClean="0"/>
            <a:t>(</a:t>
          </a:r>
          <a:r>
            <a:rPr lang="ko-KR" altLang="en-US" sz="2200" kern="1200" dirty="0" smtClean="0"/>
            <a:t>과도한 낭비</a:t>
          </a:r>
          <a:r>
            <a:rPr lang="en-US" altLang="ko-KR" sz="2200" kern="1200" dirty="0" smtClean="0"/>
            <a:t>)</a:t>
          </a:r>
          <a:endParaRPr lang="ko-KR" altLang="en-US" sz="2200" kern="1200" dirty="0"/>
        </a:p>
      </dsp:txBody>
      <dsp:txXfrm>
        <a:off x="2385725" y="1161287"/>
        <a:ext cx="3653379" cy="1071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710BC3C7-7003-4E72-BE99-722119E97E28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03D02062-790A-4E91-9270-1BAB8992D71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8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Arial Unicode MS" panose="020B0604020202020204" pitchFamily="50" charset="-127"/>
        <a:ea typeface="Arial Unicode MS" panose="020B0604020202020204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427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584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332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784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707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134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96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268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220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>
              <a:defRPr sz="28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2pPr>
            <a:lvl3pPr>
              <a:defRPr sz="24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3pPr>
            <a:lvl4pPr>
              <a:defRPr sz="20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4pPr>
            <a:lvl5pPr>
              <a:defRPr sz="20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631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437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E22EB375-3C83-4481-AFB2-C118324353D5}" type="datetimeFigureOut">
              <a:rPr lang="ko-KR" altLang="en-US" smtClean="0"/>
              <a:pPr/>
              <a:t>2024-04-03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F7C08BFB-265F-4BC8-BFEB-29744541E37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009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609112"/>
          </a:xfrm>
        </p:spPr>
        <p:txBody>
          <a:bodyPr>
            <a:normAutofit fontScale="90000"/>
          </a:bodyPr>
          <a:lstStyle/>
          <a:p>
            <a:r>
              <a:rPr lang="ko-KR" altLang="en-US" sz="4800" dirty="0"/>
              <a:t>여러분</a:t>
            </a:r>
            <a:r>
              <a:rPr lang="en-US" altLang="ko-KR" sz="4800" dirty="0"/>
              <a:t>, </a:t>
            </a:r>
            <a:r>
              <a:rPr lang="ko-KR" altLang="en-US" sz="4800" dirty="0" err="1"/>
              <a:t>윤석열정부가</a:t>
            </a:r>
            <a:r>
              <a:rPr lang="ko-KR" altLang="en-US" sz="4800" dirty="0"/>
              <a:t> 말하는 </a:t>
            </a:r>
            <a:r>
              <a:rPr lang="en-US" altLang="ko-KR" sz="4800" dirty="0"/>
              <a:t>‘</a:t>
            </a:r>
            <a:r>
              <a:rPr lang="ko-KR" altLang="en-US" sz="4800" dirty="0"/>
              <a:t>의료개혁</a:t>
            </a:r>
            <a:r>
              <a:rPr lang="en-US" altLang="ko-KR" sz="4800" dirty="0"/>
              <a:t>‘ </a:t>
            </a:r>
            <a:r>
              <a:rPr lang="ko-KR" altLang="en-US" sz="4800" dirty="0"/>
              <a:t>다 새빨간 </a:t>
            </a:r>
            <a:r>
              <a:rPr lang="ko-KR" altLang="en-US" sz="4800" dirty="0" err="1"/>
              <a:t>거짓말인거</a:t>
            </a:r>
            <a:r>
              <a:rPr lang="ko-KR" altLang="en-US" sz="4800" dirty="0"/>
              <a:t> 아시죠</a:t>
            </a:r>
            <a:r>
              <a:rPr lang="en-US" altLang="ko-KR" sz="4800" dirty="0"/>
              <a:t>?</a:t>
            </a:r>
            <a:br>
              <a:rPr lang="en-US" altLang="ko-KR" sz="4800" dirty="0"/>
            </a:br>
            <a:r>
              <a:rPr lang="en-US" altLang="ko-KR" sz="4800" dirty="0" smtClean="0"/>
              <a:t/>
            </a:r>
            <a:br>
              <a:rPr lang="en-US" altLang="ko-KR" sz="4800" dirty="0" smtClean="0"/>
            </a:br>
            <a:r>
              <a:rPr lang="en-US" altLang="ko-KR" sz="2000" dirty="0" smtClean="0"/>
              <a:t>- </a:t>
            </a:r>
            <a:r>
              <a:rPr lang="ko-KR" altLang="en-US" sz="2000" dirty="0"/>
              <a:t>필수의료 패키지</a:t>
            </a:r>
            <a:r>
              <a:rPr lang="en-US" altLang="ko-KR" sz="2000" dirty="0"/>
              <a:t>, </a:t>
            </a:r>
            <a:r>
              <a:rPr lang="ko-KR" altLang="en-US" sz="2000" dirty="0"/>
              <a:t>국민건강보험 종합계획의 </a:t>
            </a:r>
            <a:r>
              <a:rPr lang="ko-KR" altLang="en-US" sz="2000" dirty="0" smtClean="0"/>
              <a:t>실체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/>
              <a:t>-</a:t>
            </a:r>
            <a:r>
              <a:rPr lang="en-US" altLang="ko-KR" sz="2000" dirty="0" smtClean="0"/>
              <a:t> </a:t>
            </a:r>
            <a:r>
              <a:rPr lang="ko-KR" altLang="en-US" sz="2000" dirty="0"/>
              <a:t>의대증원관련 노</a:t>
            </a:r>
            <a:r>
              <a:rPr lang="en-US" altLang="ko-KR" sz="2000" dirty="0"/>
              <a:t>.</a:t>
            </a:r>
            <a:r>
              <a:rPr lang="ko-KR" altLang="en-US" sz="2000" dirty="0"/>
              <a:t>정 </a:t>
            </a:r>
            <a:r>
              <a:rPr lang="ko-KR" altLang="en-US" sz="2000" dirty="0" err="1"/>
              <a:t>대립의문제점과</a:t>
            </a:r>
            <a:r>
              <a:rPr lang="ko-KR" altLang="en-US" sz="2000" dirty="0"/>
              <a:t> 올바른 공공의료의 확충의 제안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 smtClean="0"/>
              <a:t>- </a:t>
            </a:r>
            <a:r>
              <a:rPr lang="ko-KR" altLang="en-US" sz="2000" dirty="0" smtClean="0"/>
              <a:t>우리에게 필요한 의료개혁과 방향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endParaRPr lang="ko-KR" altLang="en-US" sz="3600" dirty="0"/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EBA113EA-5720-4E43-840D-B0799388F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151" y="4731474"/>
            <a:ext cx="9144000" cy="1655762"/>
          </a:xfrm>
        </p:spPr>
        <p:txBody>
          <a:bodyPr/>
          <a:lstStyle/>
          <a:p>
            <a:r>
              <a:rPr lang="en-US" altLang="ko-KR" dirty="0"/>
              <a:t>2024. </a:t>
            </a:r>
            <a:r>
              <a:rPr lang="en-US" altLang="ko-KR" dirty="0" smtClean="0"/>
              <a:t>4. 3</a:t>
            </a:r>
            <a:endParaRPr lang="en-US" altLang="ko-KR" dirty="0"/>
          </a:p>
          <a:p>
            <a:r>
              <a:rPr lang="ko-KR" altLang="en-US" dirty="0" err="1"/>
              <a:t>건강권실현을위한보건의료단체연합</a:t>
            </a:r>
            <a:r>
              <a:rPr lang="ko-KR" altLang="en-US" dirty="0"/>
              <a:t> 정책위원장 정형준 </a:t>
            </a:r>
          </a:p>
        </p:txBody>
      </p:sp>
    </p:spTree>
    <p:extLst>
      <p:ext uri="{BB962C8B-B14F-4D97-AF65-F5344CB8AC3E}">
        <p14:creationId xmlns:p14="http://schemas.microsoft.com/office/powerpoint/2010/main" val="39703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" y="1674510"/>
            <a:ext cx="5881664" cy="330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399678" y="352972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년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5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31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사회보장전략회의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4510"/>
            <a:ext cx="5881664" cy="330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5449191"/>
            <a:ext cx="9144000" cy="10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국가기능 포기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차라리 정부를 해산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그렇다면 국가는 왜 존재해야 하는가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sz="32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94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35" y="5221223"/>
            <a:ext cx="11621729" cy="121803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2000" dirty="0"/>
              <a:t>- ‘</a:t>
            </a:r>
            <a:r>
              <a:rPr lang="ko-KR" altLang="en-US" sz="2000" dirty="0" err="1"/>
              <a:t>선진입</a:t>
            </a:r>
            <a:r>
              <a:rPr lang="ko-KR" altLang="en-US" sz="2000" dirty="0"/>
              <a:t> </a:t>
            </a:r>
            <a:r>
              <a:rPr lang="ko-KR" altLang="en-US" sz="2000" dirty="0" err="1"/>
              <a:t>후평가</a:t>
            </a:r>
            <a:r>
              <a:rPr lang="en-US" altLang="ko-KR" sz="2000" dirty="0"/>
              <a:t>’</a:t>
            </a:r>
            <a:r>
              <a:rPr lang="ko-KR" altLang="en-US" sz="2000" dirty="0"/>
              <a:t> 전면 적용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효용성 평가가 규제대상</a:t>
            </a:r>
            <a:r>
              <a:rPr lang="en-US" altLang="ko-KR" sz="2000" dirty="0"/>
              <a:t>?</a:t>
            </a:r>
            <a:endParaRPr lang="ko-KR" altLang="en-US" sz="2000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24417" y="182880"/>
            <a:ext cx="10972800" cy="10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HTA(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의료기술평가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) 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무력화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– 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주술의 시대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2" y="1880997"/>
            <a:ext cx="580072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19" y="1603057"/>
            <a:ext cx="5697359" cy="43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3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72488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3600" dirty="0" err="1" smtClean="0"/>
              <a:t>비대면진료</a:t>
            </a:r>
            <a:r>
              <a:rPr lang="ko-KR" altLang="en-US" sz="3600" dirty="0" smtClean="0"/>
              <a:t> </a:t>
            </a:r>
            <a:r>
              <a:rPr lang="ko-KR" altLang="en-US" sz="3600" dirty="0" smtClean="0"/>
              <a:t>시범사업</a:t>
            </a:r>
            <a:r>
              <a:rPr lang="en-US" altLang="ko-KR" sz="3600" dirty="0" smtClean="0"/>
              <a:t>,</a:t>
            </a:r>
            <a:r>
              <a:rPr lang="ko-KR" altLang="en-US" sz="3600" dirty="0" smtClean="0"/>
              <a:t>가산</a:t>
            </a:r>
            <a:r>
              <a:rPr lang="en-US" altLang="ko-KR" sz="3600" dirty="0" smtClean="0"/>
              <a:t>/</a:t>
            </a:r>
            <a:r>
              <a:rPr lang="ko-KR" altLang="en-US" sz="3600" dirty="0" smtClean="0"/>
              <a:t>건강보험재정 </a:t>
            </a:r>
            <a:r>
              <a:rPr lang="ko-KR" altLang="en-US" sz="3600" dirty="0" err="1" smtClean="0"/>
              <a:t>적자랴며</a:t>
            </a:r>
            <a:r>
              <a:rPr lang="en-US" altLang="ko-KR" sz="3600" dirty="0" smtClean="0"/>
              <a:t>?</a:t>
            </a:r>
            <a:endParaRPr lang="ko-KR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7" y="1291710"/>
            <a:ext cx="6802960" cy="332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50" y="1291710"/>
            <a:ext cx="3979101" cy="3990856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9548519" y="4278392"/>
            <a:ext cx="16748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9548519" y="4601112"/>
            <a:ext cx="16748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869" y="1680017"/>
            <a:ext cx="64389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1930014354"/>
              </p:ext>
            </p:extLst>
          </p:nvPr>
        </p:nvGraphicFramePr>
        <p:xfrm>
          <a:off x="293112" y="1225598"/>
          <a:ext cx="5439509" cy="3711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다이어그램 4"/>
          <p:cNvGraphicFramePr/>
          <p:nvPr/>
        </p:nvGraphicFramePr>
        <p:xfrm>
          <a:off x="5838092" y="2532185"/>
          <a:ext cx="5967047" cy="3711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95789" y="2702617"/>
            <a:ext cx="855786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보험료 </a:t>
            </a: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/ 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보험적용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009328" y="2702618"/>
            <a:ext cx="1301262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의료서비스 </a:t>
            </a: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/ 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본인부담금 지급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32219" y="4637013"/>
            <a:ext cx="1031632" cy="2668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지불 과 청구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30670" y="4046223"/>
            <a:ext cx="762001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보험료 </a:t>
            </a: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/  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실비보장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244" y="1090972"/>
            <a:ext cx="6364794" cy="1264023"/>
          </a:xfrm>
        </p:spPr>
        <p:txBody>
          <a:bodyPr>
            <a:normAutofit/>
          </a:bodyPr>
          <a:lstStyle/>
          <a:p>
            <a:r>
              <a:rPr lang="ko-KR" altLang="en-US" sz="2800" b="1" dirty="0"/>
              <a:t>병원과 보험사 연계는 </a:t>
            </a:r>
            <a:r>
              <a:rPr lang="ko-KR" altLang="en-US" sz="2800" b="1" dirty="0" err="1"/>
              <a:t>경쟁형보험으로의</a:t>
            </a:r>
            <a:r>
              <a:rPr lang="ko-KR" altLang="en-US" sz="2800" b="1" dirty="0"/>
              <a:t> 변화를 촉발할 수 있음</a:t>
            </a:r>
            <a:r>
              <a:rPr lang="en-US" altLang="ko-KR" sz="2800" b="1" dirty="0" smtClean="0"/>
              <a:t>.(</a:t>
            </a:r>
            <a:r>
              <a:rPr lang="ko-KR" altLang="en-US" sz="2800" b="1" dirty="0" err="1" smtClean="0"/>
              <a:t>직불제</a:t>
            </a:r>
            <a:r>
              <a:rPr lang="en-US" altLang="ko-KR" sz="2800" b="1" dirty="0" smtClean="0"/>
              <a:t>)</a:t>
            </a:r>
            <a:endParaRPr lang="ko-KR" altLang="en-US" sz="2800" b="1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788769" y="4046224"/>
            <a:ext cx="1301262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의료서비스 </a:t>
            </a: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/ 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본인부담금 지급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 txBox="1">
            <a:spLocks/>
          </p:cNvSpPr>
          <p:nvPr/>
        </p:nvSpPr>
        <p:spPr>
          <a:xfrm>
            <a:off x="422865" y="5251938"/>
            <a:ext cx="5684858" cy="126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+mj-cs"/>
              </a:defRPr>
            </a:lvl1pPr>
          </a:lstStyle>
          <a:p>
            <a:r>
              <a:rPr lang="ko-KR" altLang="en-US" sz="2800" b="1" dirty="0"/>
              <a:t>임의가입상품은 </a:t>
            </a:r>
            <a:r>
              <a:rPr lang="ko-KR" altLang="en-US" sz="2800" b="1" dirty="0" err="1"/>
              <a:t>말그대로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‘</a:t>
            </a:r>
            <a:r>
              <a:rPr lang="ko-KR" altLang="en-US" sz="2800" b="1" dirty="0"/>
              <a:t>임의</a:t>
            </a:r>
            <a:r>
              <a:rPr lang="en-US" altLang="ko-KR" sz="2800" b="1" dirty="0"/>
              <a:t>＇</a:t>
            </a:r>
            <a:r>
              <a:rPr lang="ko-KR" altLang="en-US" sz="2800" b="1" dirty="0"/>
              <a:t>가입이고</a:t>
            </a:r>
            <a:r>
              <a:rPr lang="en-US" altLang="ko-KR" sz="2800" b="1" dirty="0"/>
              <a:t>, </a:t>
            </a:r>
            <a:r>
              <a:rPr lang="ko-KR" altLang="en-US" sz="2800" b="1" dirty="0" err="1"/>
              <a:t>보충형일</a:t>
            </a:r>
            <a:r>
              <a:rPr lang="ko-KR" altLang="en-US" sz="2800" b="1" dirty="0"/>
              <a:t> 뿐임</a:t>
            </a:r>
            <a:r>
              <a:rPr lang="en-US" altLang="ko-KR" sz="2800" b="1" dirty="0"/>
              <a:t>.</a:t>
            </a:r>
            <a:endParaRPr lang="ko-KR" altLang="en-US" sz="2800" b="1" dirty="0"/>
          </a:p>
        </p:txBody>
      </p:sp>
      <p:sp>
        <p:nvSpPr>
          <p:cNvPr id="13" name="타원형 설명선 12"/>
          <p:cNvSpPr/>
          <p:nvPr/>
        </p:nvSpPr>
        <p:spPr>
          <a:xfrm>
            <a:off x="1819055" y="4215501"/>
            <a:ext cx="4708720" cy="1036437"/>
          </a:xfrm>
          <a:prstGeom prst="wedgeEllipseCallout">
            <a:avLst>
              <a:gd name="adj1" fmla="val 91005"/>
              <a:gd name="adj2" fmla="val 7613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민영보험과 </a:t>
            </a:r>
            <a:r>
              <a:rPr lang="ko-KR" altLang="en-US" sz="2000" dirty="0" err="1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병의원의</a:t>
            </a:r>
            <a:r>
              <a:rPr lang="ko-KR" altLang="en-US" sz="2000" dirty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연계가 미국식 의료체계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426712" y="3300011"/>
            <a:ext cx="124264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국민건강보험의 운영원리</a:t>
            </a:r>
            <a:endParaRPr kumimoji="1" lang="ko-KR" altLang="ko-K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142096" y="4539583"/>
            <a:ext cx="1242647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실손의료보험의</a:t>
            </a:r>
            <a:r>
              <a:rPr kumimoji="1" lang="ko-K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운영원리</a:t>
            </a:r>
            <a:endParaRPr kumimoji="1" lang="ko-KR" altLang="ko-K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830670" y="3779402"/>
            <a:ext cx="1031632" cy="2668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지불 과 청구</a:t>
            </a:r>
            <a:endParaRPr kumimoji="1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년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10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실손보험청구간소화법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통과</a:t>
            </a:r>
          </a:p>
        </p:txBody>
      </p:sp>
    </p:spTree>
    <p:extLst>
      <p:ext uri="{BB962C8B-B14F-4D97-AF65-F5344CB8AC3E}">
        <p14:creationId xmlns:p14="http://schemas.microsoft.com/office/powerpoint/2010/main" val="19742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" y="1592961"/>
            <a:ext cx="6335713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503545" y="5645464"/>
            <a:ext cx="6257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80" y="580450"/>
            <a:ext cx="4621483" cy="559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68442" y="313422"/>
            <a:ext cx="6773779" cy="1010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축소된 보건예산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+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미국추앙</a:t>
            </a:r>
          </a:p>
        </p:txBody>
      </p:sp>
    </p:spTree>
    <p:extLst>
      <p:ext uri="{BB962C8B-B14F-4D97-AF65-F5344CB8AC3E}">
        <p14:creationId xmlns:p14="http://schemas.microsoft.com/office/powerpoint/2010/main" val="24963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303394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년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10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19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필수의료혁신전략회의</a:t>
            </a:r>
          </a:p>
        </p:txBody>
      </p:sp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211181" y="5522139"/>
            <a:ext cx="9669379" cy="10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강서구청장 선거 </a:t>
            </a:r>
            <a:r>
              <a:rPr lang="ko-KR" altLang="en-US" sz="32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폭망후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… ‘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의료개혁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’ ‘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필수의료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‘ ‘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지역의료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’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전면화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.(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태세전환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!)</a:t>
            </a:r>
            <a:endParaRPr lang="ko-KR" altLang="en-US" sz="32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0" y="1435413"/>
            <a:ext cx="5715000" cy="381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67" y="1439420"/>
            <a:ext cx="3805993" cy="38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896" y="1215987"/>
            <a:ext cx="4856412" cy="516172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ko-KR" altLang="en-US" sz="2200" dirty="0"/>
              <a:t>추가 재정계획은 없음</a:t>
            </a:r>
            <a:r>
              <a:rPr lang="en-US" altLang="ko-KR" sz="2200" dirty="0"/>
              <a:t>?</a:t>
            </a:r>
          </a:p>
          <a:p>
            <a:pPr>
              <a:buFontTx/>
              <a:buChar char="-"/>
            </a:pPr>
            <a:r>
              <a:rPr lang="ko-KR" altLang="en-US" sz="2200" dirty="0"/>
              <a:t>일본처럼 기금을 만들겠다</a:t>
            </a:r>
            <a:r>
              <a:rPr lang="en-US" altLang="ko-KR" sz="2200" dirty="0"/>
              <a:t>? </a:t>
            </a:r>
            <a:r>
              <a:rPr lang="ko-KR" altLang="en-US" sz="2200" dirty="0"/>
              <a:t>구체적 계획은 없음</a:t>
            </a:r>
            <a:r>
              <a:rPr lang="en-US" altLang="ko-KR" sz="2200" dirty="0"/>
              <a:t>.</a:t>
            </a:r>
          </a:p>
          <a:p>
            <a:pPr>
              <a:buFontTx/>
              <a:buChar char="-"/>
            </a:pPr>
            <a:r>
              <a:rPr lang="en-US" altLang="ko-KR" sz="2200" dirty="0"/>
              <a:t>‘</a:t>
            </a:r>
            <a:r>
              <a:rPr lang="ko-KR" altLang="en-US" sz="2200" dirty="0"/>
              <a:t>기부금품 모집허용</a:t>
            </a:r>
            <a:r>
              <a:rPr lang="en-US" altLang="ko-KR" sz="2200" dirty="0"/>
              <a:t>’</a:t>
            </a:r>
            <a:r>
              <a:rPr lang="ko-KR" altLang="en-US" sz="2200" dirty="0"/>
              <a:t>은 국립대병원의 영리화를 촉진할 것</a:t>
            </a:r>
            <a:endParaRPr lang="en-US" altLang="ko-KR" sz="2200" dirty="0"/>
          </a:p>
          <a:p>
            <a:pPr>
              <a:buFontTx/>
              <a:buChar char="-"/>
            </a:pPr>
            <a:r>
              <a:rPr lang="en-US" altLang="ko-KR" sz="2200" dirty="0"/>
              <a:t>‘</a:t>
            </a:r>
            <a:r>
              <a:rPr lang="ko-KR" altLang="en-US" sz="2200" dirty="0"/>
              <a:t>필수의료 디지털 전환</a:t>
            </a:r>
            <a:r>
              <a:rPr lang="en-US" altLang="ko-KR" sz="2200" dirty="0"/>
              <a:t>’</a:t>
            </a:r>
            <a:r>
              <a:rPr lang="ko-KR" altLang="en-US" sz="2200" dirty="0"/>
              <a:t>은 비대면</a:t>
            </a:r>
            <a:r>
              <a:rPr lang="en-US" altLang="ko-KR" sz="2200" dirty="0"/>
              <a:t>,</a:t>
            </a:r>
            <a:r>
              <a:rPr lang="ko-KR" altLang="en-US" sz="2200" dirty="0"/>
              <a:t>원격의료의 광범한 사용을 통한 비용절감을 노리는 것인가</a:t>
            </a:r>
            <a:r>
              <a:rPr lang="en-US" altLang="ko-KR" sz="2200" dirty="0"/>
              <a:t>? </a:t>
            </a:r>
            <a:r>
              <a:rPr lang="ko-KR" altLang="en-US" sz="2200" dirty="0"/>
              <a:t>문제는 플랫폼과 </a:t>
            </a:r>
            <a:r>
              <a:rPr lang="ko-KR" altLang="en-US" sz="2200" dirty="0" err="1"/>
              <a:t>빅테크기업의</a:t>
            </a:r>
            <a:r>
              <a:rPr lang="ko-KR" altLang="en-US" sz="2200" dirty="0"/>
              <a:t> 역할을 공공이 할 것이 불분명한데</a:t>
            </a:r>
            <a:r>
              <a:rPr lang="en-US" altLang="ko-KR" sz="2200" dirty="0"/>
              <a:t>, </a:t>
            </a:r>
            <a:r>
              <a:rPr lang="ko-KR" altLang="en-US" sz="2200" dirty="0"/>
              <a:t>제대로 작동할 수 있을까</a:t>
            </a:r>
            <a:r>
              <a:rPr lang="en-US" altLang="ko-KR" sz="2200" dirty="0"/>
              <a:t>?</a:t>
            </a:r>
          </a:p>
          <a:p>
            <a:pPr>
              <a:buFontTx/>
              <a:buChar char="-"/>
            </a:pPr>
            <a:r>
              <a:rPr lang="en-US" altLang="ko-KR" sz="2200" dirty="0"/>
              <a:t>‘</a:t>
            </a:r>
            <a:r>
              <a:rPr lang="ko-KR" altLang="en-US" sz="2200" dirty="0"/>
              <a:t>지역 맞춤형 지원</a:t>
            </a:r>
            <a:r>
              <a:rPr lang="en-US" altLang="ko-KR" sz="2200" dirty="0"/>
              <a:t>’</a:t>
            </a:r>
            <a:r>
              <a:rPr lang="ko-KR" altLang="en-US" sz="2200" dirty="0"/>
              <a:t>이 가능한 </a:t>
            </a:r>
            <a:r>
              <a:rPr lang="en-US" altLang="ko-KR" sz="2200" dirty="0"/>
              <a:t>‘</a:t>
            </a:r>
            <a:r>
              <a:rPr lang="ko-KR" altLang="en-US" sz="2200" dirty="0"/>
              <a:t>장기 재정투자</a:t>
            </a:r>
            <a:r>
              <a:rPr lang="en-US" altLang="ko-KR" sz="2200" dirty="0"/>
              <a:t>’</a:t>
            </a:r>
            <a:r>
              <a:rPr lang="ko-KR" altLang="en-US" sz="2200" dirty="0"/>
              <a:t>는 어디서 한다는 것인가</a:t>
            </a:r>
            <a:r>
              <a:rPr lang="en-US" altLang="ko-KR" sz="2200" dirty="0"/>
              <a:t>? </a:t>
            </a:r>
            <a:r>
              <a:rPr lang="ko-KR" altLang="en-US" sz="2200" dirty="0"/>
              <a:t>지방재정으로</a:t>
            </a:r>
            <a:r>
              <a:rPr lang="en-US" altLang="ko-KR" sz="2200" dirty="0"/>
              <a:t>? </a:t>
            </a:r>
            <a:r>
              <a:rPr lang="ko-KR" altLang="en-US" sz="2200" dirty="0"/>
              <a:t>아니면 중앙정부가</a:t>
            </a:r>
            <a:r>
              <a:rPr lang="en-US" altLang="ko-KR" sz="2200" dirty="0"/>
              <a:t>? </a:t>
            </a:r>
            <a:r>
              <a:rPr lang="ko-KR" altLang="en-US" sz="2200" dirty="0"/>
              <a:t>기금으로</a:t>
            </a:r>
            <a:r>
              <a:rPr lang="en-US" altLang="ko-KR" sz="2200" dirty="0"/>
              <a:t>?</a:t>
            </a:r>
          </a:p>
        </p:txBody>
      </p:sp>
      <p:sp>
        <p:nvSpPr>
          <p:cNvPr id="6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77" y="0"/>
            <a:ext cx="10515600" cy="1146175"/>
          </a:xfrm>
        </p:spPr>
        <p:txBody>
          <a:bodyPr>
            <a:normAutofit/>
          </a:bodyPr>
          <a:lstStyle/>
          <a:p>
            <a:r>
              <a:rPr lang="ko-KR" altLang="en-US" sz="2800" dirty="0"/>
              <a:t>재정계획은 </a:t>
            </a:r>
            <a:r>
              <a:rPr lang="ko-KR" altLang="en-US" sz="2800" dirty="0" smtClean="0"/>
              <a:t>없음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알아서 잘 살아야 함</a:t>
            </a:r>
            <a:r>
              <a:rPr lang="en-US" altLang="ko-KR" sz="2800" dirty="0" smtClean="0"/>
              <a:t>?</a:t>
            </a:r>
            <a:endParaRPr lang="ko-KR" alt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9" y="1392168"/>
            <a:ext cx="5830887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9" y="2516946"/>
            <a:ext cx="62785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7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13755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블랙홀이 된 의사인력 </a:t>
            </a:r>
            <a:r>
              <a:rPr lang="ko-KR" altLang="en-US" dirty="0" err="1" smtClean="0"/>
              <a:t>증원안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개혁적 요구인가</a:t>
            </a:r>
            <a:r>
              <a:rPr lang="en-US" altLang="ko-KR" dirty="0" smtClean="0"/>
              <a:t>?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6" y="172587"/>
            <a:ext cx="6276608" cy="232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5" y="3510191"/>
            <a:ext cx="710723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78" y="1969861"/>
            <a:ext cx="74882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>
            <a:extLst>
              <a:ext uri="{FF2B5EF4-FFF2-40B4-BE49-F238E27FC236}">
                <a16:creationId xmlns="" xmlns:a16="http://schemas.microsoft.com/office/drawing/2014/main" id="{96E5A139-4887-40EC-A8FA-138432F8B945}"/>
              </a:ext>
            </a:extLst>
          </p:cNvPr>
          <p:cNvSpPr txBox="1">
            <a:spLocks/>
          </p:cNvSpPr>
          <p:nvPr/>
        </p:nvSpPr>
        <p:spPr>
          <a:xfrm>
            <a:off x="7065820" y="3646261"/>
            <a:ext cx="5054930" cy="26959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결국 내용은 없고 숫자논의로 </a:t>
            </a:r>
            <a:r>
              <a:rPr lang="ko-KR" altLang="en-US" dirty="0" smtClean="0">
                <a:latin typeface="Arial Unicode MS" pitchFamily="50" charset="-127"/>
                <a:ea typeface="Arial Unicode MS" pitchFamily="50" charset="-127"/>
              </a:rPr>
              <a:t>변질 </a:t>
            </a: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</a:rPr>
              <a:t>!</a:t>
            </a:r>
            <a:endParaRPr lang="ko-KR" altLang="en-US" dirty="0">
              <a:latin typeface="Arial Unicode MS" pitchFamily="50" charset="-127"/>
              <a:ea typeface="Arial Unicode MS" pitchFamily="50" charset="-127"/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6909953" y="298648"/>
            <a:ext cx="4202723" cy="106509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2023</a:t>
            </a:r>
            <a:r>
              <a:rPr lang="ko-KR" altLang="en-US" dirty="0" smtClean="0"/>
              <a:t>년 내내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떠보기</a:t>
            </a:r>
            <a:r>
              <a:rPr lang="en-US" altLang="ko-KR" dirty="0"/>
              <a:t>, </a:t>
            </a:r>
            <a:r>
              <a:rPr lang="ko-KR" altLang="en-US" dirty="0" smtClean="0"/>
              <a:t>떠보기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08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396227" y="3962400"/>
            <a:ext cx="5111262" cy="270803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ko-KR" sz="2400" dirty="0"/>
              <a:t>- </a:t>
            </a:r>
            <a:r>
              <a:rPr lang="ko-KR" altLang="en-US" sz="2400" dirty="0"/>
              <a:t>자본의 입장은 서비스산업 인력공급은 시장에 맡겨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en-US" altLang="ko-KR" sz="2400" dirty="0"/>
              <a:t>- </a:t>
            </a:r>
            <a:r>
              <a:rPr lang="ko-KR" altLang="en-US" sz="2400" dirty="0"/>
              <a:t>의사부족은 </a:t>
            </a:r>
            <a:r>
              <a:rPr lang="en-US" altLang="ko-KR" sz="2400" dirty="0"/>
              <a:t>‘</a:t>
            </a:r>
            <a:r>
              <a:rPr lang="ko-KR" altLang="en-US" sz="2400" dirty="0"/>
              <a:t>원격</a:t>
            </a:r>
            <a:r>
              <a:rPr lang="en-US" altLang="ko-KR" sz="2400" dirty="0"/>
              <a:t>’ </a:t>
            </a:r>
            <a:r>
              <a:rPr lang="ko-KR" altLang="en-US" sz="2400" dirty="0"/>
              <a:t>등 </a:t>
            </a:r>
            <a:r>
              <a:rPr lang="ko-KR" altLang="en-US" sz="2400" dirty="0" err="1"/>
              <a:t>빅테크사업으로</a:t>
            </a:r>
            <a:r>
              <a:rPr lang="en-US" altLang="ko-KR" sz="2400" dirty="0"/>
              <a:t>, </a:t>
            </a:r>
            <a:r>
              <a:rPr lang="ko-KR" altLang="en-US" sz="2400" dirty="0"/>
              <a:t>의사창출은 병원자본 밑밥</a:t>
            </a:r>
            <a:r>
              <a:rPr lang="en-US" altLang="ko-KR" sz="2400" dirty="0"/>
              <a:t>(</a:t>
            </a:r>
            <a:r>
              <a:rPr lang="ko-KR" altLang="en-US" sz="2400" dirty="0"/>
              <a:t>서비스산업현장의 인력양성</a:t>
            </a:r>
            <a:r>
              <a:rPr lang="en-US" altLang="ko-KR" sz="2400" dirty="0"/>
              <a:t>)</a:t>
            </a:r>
            <a:br>
              <a:rPr lang="en-US" altLang="ko-KR" sz="2400" dirty="0"/>
            </a:br>
            <a:r>
              <a:rPr lang="en-US" altLang="ko-KR" sz="2400" dirty="0"/>
              <a:t>- </a:t>
            </a:r>
            <a:r>
              <a:rPr lang="ko-KR" altLang="en-US" sz="2400" dirty="0"/>
              <a:t>주요 산업</a:t>
            </a:r>
            <a:r>
              <a:rPr lang="en-US" altLang="ko-KR" sz="2400" dirty="0"/>
              <a:t>, </a:t>
            </a:r>
            <a:r>
              <a:rPr lang="ko-KR" altLang="en-US" sz="2400" dirty="0"/>
              <a:t>경제지</a:t>
            </a:r>
            <a:r>
              <a:rPr lang="en-US" altLang="ko-KR" sz="2400" dirty="0"/>
              <a:t>, KDI </a:t>
            </a:r>
            <a:r>
              <a:rPr lang="ko-KR" altLang="en-US" sz="2400" dirty="0"/>
              <a:t>의 요구</a:t>
            </a:r>
            <a:r>
              <a:rPr lang="en-US" altLang="ko-KR" sz="2400" dirty="0"/>
              <a:t> </a:t>
            </a:r>
            <a:endParaRPr lang="ko-KR" altLang="en-US" sz="2400" dirty="0"/>
          </a:p>
        </p:txBody>
      </p:sp>
      <p:sp>
        <p:nvSpPr>
          <p:cNvPr id="10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 txBox="1">
            <a:spLocks/>
          </p:cNvSpPr>
          <p:nvPr/>
        </p:nvSpPr>
        <p:spPr>
          <a:xfrm>
            <a:off x="371061" y="143723"/>
            <a:ext cx="6302871" cy="81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+mj-cs"/>
              </a:defRPr>
            </a:lvl1pPr>
          </a:lstStyle>
          <a:p>
            <a:r>
              <a:rPr lang="ko-KR" altLang="en-US" sz="4000" dirty="0"/>
              <a:t>의대증원은 </a:t>
            </a:r>
            <a:r>
              <a:rPr lang="ko-KR" altLang="en-US" sz="4000"/>
              <a:t>자본의 </a:t>
            </a:r>
            <a:r>
              <a:rPr lang="ko-KR" altLang="en-US" sz="4000" smtClean="0"/>
              <a:t>요구이기도 함</a:t>
            </a:r>
            <a:endParaRPr lang="ko-KR" altLang="en-US" sz="4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9" y="1104529"/>
            <a:ext cx="5448300" cy="2562225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276639" y="2110150"/>
            <a:ext cx="4049176" cy="1992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39" y="3740129"/>
            <a:ext cx="5350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한국경영자총협회가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17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영리병원 설립 및 원격의료 허용 등을 포함한 규제 개혁 과제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9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건을 정부에 공식 건의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(2018.6.17)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7877" y="6513996"/>
            <a:ext cx="1922584" cy="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매일경제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(2020.3.12)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687" y="3598980"/>
            <a:ext cx="5933875" cy="291501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132" y="313954"/>
            <a:ext cx="4360984" cy="3270738"/>
          </a:xfrm>
          <a:prstGeom prst="rect">
            <a:avLst/>
          </a:prstGeom>
        </p:spPr>
      </p:pic>
      <p:cxnSp>
        <p:nvCxnSpPr>
          <p:cNvPr id="12" name="직선 연결선 11"/>
          <p:cNvCxnSpPr/>
          <p:nvPr/>
        </p:nvCxnSpPr>
        <p:spPr>
          <a:xfrm>
            <a:off x="7080739" y="1418492"/>
            <a:ext cx="3880338" cy="234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7045571" y="2203934"/>
            <a:ext cx="3880338" cy="234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8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07" y="2152866"/>
            <a:ext cx="5334744" cy="400105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451" y="144297"/>
            <a:ext cx="6477000" cy="36480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954" y="4031301"/>
            <a:ext cx="6096000" cy="2571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550" y="665018"/>
            <a:ext cx="4781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의료개혁의 시대</a:t>
            </a:r>
            <a:r>
              <a:rPr lang="en-US" altLang="ko-KR" sz="44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?</a:t>
            </a:r>
            <a:endParaRPr lang="ko-KR" altLang="en-US" sz="44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02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1871" y="169183"/>
            <a:ext cx="10515600" cy="1325563"/>
          </a:xfrm>
        </p:spPr>
        <p:txBody>
          <a:bodyPr/>
          <a:lstStyle/>
          <a:p>
            <a:r>
              <a:rPr lang="ko-KR" altLang="en-US" dirty="0" err="1" smtClean="0"/>
              <a:t>윤석열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프리드먼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신자유주의와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면허제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58" y="1318393"/>
            <a:ext cx="4965700" cy="258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60" y="1138779"/>
            <a:ext cx="4967740" cy="523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965" y="3935326"/>
            <a:ext cx="6335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“</a:t>
            </a:r>
            <a:r>
              <a:rPr lang="ko-KR" altLang="en-US" dirty="0" smtClean="0"/>
              <a:t>의사면허 폐지</a:t>
            </a:r>
            <a:r>
              <a:rPr lang="en-US" altLang="ko-KR" dirty="0" smtClean="0"/>
              <a:t>”</a:t>
            </a:r>
          </a:p>
          <a:p>
            <a:r>
              <a:rPr lang="en-US" altLang="ko-KR" dirty="0" smtClean="0"/>
              <a:t>“</a:t>
            </a:r>
            <a:r>
              <a:rPr lang="ko-KR" altLang="en-US" dirty="0" smtClean="0"/>
              <a:t>미국의사협회의 독점적 권력을 줄이거나 없애야 함</a:t>
            </a:r>
            <a:r>
              <a:rPr lang="en-US" altLang="ko-KR" dirty="0" smtClean="0"/>
              <a:t>. </a:t>
            </a:r>
            <a:r>
              <a:rPr lang="ko-KR" altLang="en-US" dirty="0" smtClean="0"/>
              <a:t>독점적 권력은 </a:t>
            </a:r>
            <a:r>
              <a:rPr lang="ko-KR" altLang="en-US" dirty="0" err="1" smtClean="0"/>
              <a:t>언적으로</a:t>
            </a:r>
            <a:r>
              <a:rPr lang="ko-KR" altLang="en-US" dirty="0" smtClean="0"/>
              <a:t> 의술이 정부가 허가한 면허와 연결되어 발생함</a:t>
            </a:r>
            <a:r>
              <a:rPr lang="en-US" altLang="ko-KR" dirty="0" smtClean="0"/>
              <a:t>. </a:t>
            </a:r>
            <a:r>
              <a:rPr lang="ko-KR" altLang="en-US" dirty="0" smtClean="0"/>
              <a:t>면허가 발효하는 통제권이 미국의사협회가 </a:t>
            </a:r>
            <a:r>
              <a:rPr lang="ko-KR" altLang="en-US" dirty="0" err="1" smtClean="0"/>
              <a:t>수십년간</a:t>
            </a:r>
            <a:r>
              <a:rPr lang="ko-KR" altLang="en-US" dirty="0" smtClean="0"/>
              <a:t> 독점적 권력을 실행시킨 힘임</a:t>
            </a:r>
            <a:r>
              <a:rPr lang="en-US" altLang="ko-KR" dirty="0" smtClean="0"/>
              <a:t>.”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0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73369" y="150897"/>
            <a:ext cx="4202723" cy="106509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정원확대의 속내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23" y="1013913"/>
            <a:ext cx="4473154" cy="536379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430" y="315021"/>
            <a:ext cx="6794109" cy="2385417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8241323" y="1215987"/>
            <a:ext cx="359898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5163430" y="1415279"/>
            <a:ext cx="6676878" cy="32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flipV="1">
            <a:off x="5163430" y="1652954"/>
            <a:ext cx="6407247" cy="85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87663" y="2688247"/>
            <a:ext cx="3083169" cy="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대통령 마무리 발언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(2023.10.17)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614" y="6377710"/>
            <a:ext cx="355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수요조사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점검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최종정원 결정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  <a:sym typeface="Wingdings" panose="05000000000000000000" pitchFamily="2" charset="2"/>
              </a:rPr>
              <a:t>(10.24)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079" y="3223889"/>
            <a:ext cx="2829168" cy="3487502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8438730" y="3481754"/>
            <a:ext cx="3436749" cy="2895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ko-KR" altLang="en-US" sz="2200" b="1" dirty="0"/>
              <a:t>미니 의대</a:t>
            </a:r>
            <a:r>
              <a:rPr lang="en-US" altLang="ko-KR" sz="2200" b="1" dirty="0"/>
              <a:t>? 80</a:t>
            </a:r>
            <a:r>
              <a:rPr lang="ko-KR" altLang="en-US" sz="2200" b="1" dirty="0" err="1"/>
              <a:t>명이상</a:t>
            </a:r>
            <a:r>
              <a:rPr lang="en-US" altLang="ko-KR" sz="2200" b="1" dirty="0"/>
              <a:t>?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ko-KR" altLang="en-US" sz="2200" b="1" dirty="0"/>
              <a:t>아산</a:t>
            </a:r>
            <a:r>
              <a:rPr lang="en-US" altLang="ko-KR" sz="2200" b="1" dirty="0"/>
              <a:t>, </a:t>
            </a:r>
            <a:r>
              <a:rPr lang="ko-KR" altLang="en-US" sz="2200" b="1" dirty="0"/>
              <a:t>삼성</a:t>
            </a:r>
            <a:endParaRPr lang="en-US" altLang="ko-KR" sz="2200" b="1" dirty="0"/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ko-KR" altLang="en-US" sz="2200" b="1" dirty="0"/>
              <a:t>서비스산업선진화</a:t>
            </a:r>
            <a:r>
              <a:rPr lang="en-US" altLang="ko-KR" sz="2200" b="1" dirty="0"/>
              <a:t>?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ko-KR" altLang="en-US" sz="2200" b="1" dirty="0"/>
              <a:t>의사과학자</a:t>
            </a:r>
            <a:r>
              <a:rPr lang="en-US" altLang="ko-KR" sz="2200" b="1" dirty="0"/>
              <a:t>?</a:t>
            </a:r>
          </a:p>
          <a:p>
            <a:pPr>
              <a:lnSpc>
                <a:spcPct val="100000"/>
              </a:lnSpc>
            </a:pPr>
            <a:endParaRPr lang="en-US" altLang="ko-KR" sz="2200" dirty="0"/>
          </a:p>
          <a:p>
            <a:pPr>
              <a:lnSpc>
                <a:spcPct val="100000"/>
              </a:lnSpc>
            </a:pPr>
            <a:r>
              <a:rPr lang="ko-KR" altLang="en-US" sz="2200" dirty="0"/>
              <a:t>늘어나는 수가 중요한가</a:t>
            </a:r>
            <a:r>
              <a:rPr lang="en-US" altLang="ko-KR" sz="2200" dirty="0"/>
              <a:t>? </a:t>
            </a:r>
            <a:r>
              <a:rPr lang="ko-KR" altLang="en-US" sz="2200" dirty="0"/>
              <a:t>어떻게 늘릴 지가 중요한가</a:t>
            </a:r>
            <a:r>
              <a:rPr lang="en-US" altLang="ko-KR" sz="2200" dirty="0"/>
              <a:t>?</a:t>
            </a:r>
            <a:br>
              <a:rPr lang="en-US" altLang="ko-KR" sz="2200" dirty="0"/>
            </a:br>
            <a:r>
              <a:rPr lang="en-US" altLang="ko-KR" sz="2200" b="1" dirty="0"/>
              <a:t/>
            </a:r>
            <a:br>
              <a:rPr lang="en-US" altLang="ko-KR" sz="2200" b="1" dirty="0"/>
            </a:br>
            <a:endParaRPr lang="ko-KR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1981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8" y="1923701"/>
            <a:ext cx="6130882" cy="39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20" y="1923701"/>
            <a:ext cx="5817280" cy="39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1">
            <a:extLst>
              <a:ext uri="{FF2B5EF4-FFF2-40B4-BE49-F238E27FC236}">
                <a16:creationId xmlns="" xmlns:a16="http://schemas.microsoft.com/office/drawing/2014/main" id="{96E5A139-4887-40EC-A8FA-138432F8B945}"/>
              </a:ext>
            </a:extLst>
          </p:cNvPr>
          <p:cNvSpPr txBox="1">
            <a:spLocks/>
          </p:cNvSpPr>
          <p:nvPr/>
        </p:nvSpPr>
        <p:spPr>
          <a:xfrm>
            <a:off x="799373" y="335384"/>
            <a:ext cx="10248262" cy="10623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결국 산업예비군전략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공공의대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</a:rPr>
              <a:t>, </a:t>
            </a:r>
            <a:r>
              <a:rPr lang="ko-KR" altLang="en-US" dirty="0" err="1">
                <a:latin typeface="Arial Unicode MS" pitchFamily="50" charset="-127"/>
                <a:ea typeface="Arial Unicode MS" pitchFamily="50" charset="-127"/>
              </a:rPr>
              <a:t>지역의사제는</a:t>
            </a:r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 </a:t>
            </a:r>
            <a:r>
              <a:rPr lang="ko-KR" altLang="en-US" dirty="0" err="1">
                <a:latin typeface="Arial Unicode MS" pitchFamily="50" charset="-127"/>
                <a:ea typeface="Arial Unicode MS" pitchFamily="50" charset="-127"/>
              </a:rPr>
              <a:t>필요없다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</a:rPr>
              <a:t>?</a:t>
            </a:r>
            <a:endParaRPr lang="ko-KR" altLang="en-US" dirty="0">
              <a:latin typeface="Arial Unicode MS" pitchFamily="50" charset="-127"/>
              <a:ea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43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63" y="1887415"/>
            <a:ext cx="10815281" cy="418738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ko-KR" altLang="en-US" sz="3600" dirty="0"/>
              <a:t>윤석열정부하 </a:t>
            </a:r>
            <a:r>
              <a:rPr lang="en-US" altLang="ko-KR" sz="3600" dirty="0"/>
              <a:t>(</a:t>
            </a:r>
            <a:r>
              <a:rPr lang="ko-KR" altLang="en-US" sz="3600" dirty="0"/>
              <a:t>사회</a:t>
            </a:r>
            <a:r>
              <a:rPr lang="en-US" altLang="ko-KR" sz="3600" dirty="0"/>
              <a:t>, </a:t>
            </a:r>
            <a:r>
              <a:rPr lang="ko-KR" altLang="en-US" sz="3600" dirty="0"/>
              <a:t>의료</a:t>
            </a:r>
            <a:r>
              <a:rPr lang="en-US" altLang="ko-KR" sz="3600" dirty="0"/>
              <a:t>)</a:t>
            </a:r>
            <a:r>
              <a:rPr lang="ko-KR" altLang="en-US" sz="3600" dirty="0"/>
              <a:t>정책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1) </a:t>
            </a:r>
            <a:r>
              <a:rPr lang="ko-KR" altLang="en-US" sz="3600" dirty="0"/>
              <a:t>일관된 의료산업화</a:t>
            </a:r>
            <a:r>
              <a:rPr lang="en-US" altLang="ko-KR" sz="3600" dirty="0"/>
              <a:t>/</a:t>
            </a:r>
            <a:r>
              <a:rPr lang="ko-KR" altLang="en-US" sz="3600" dirty="0"/>
              <a:t>민영화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2) </a:t>
            </a:r>
            <a:r>
              <a:rPr lang="ko-KR" altLang="en-US" sz="3600" dirty="0"/>
              <a:t>공공의료 포기</a:t>
            </a:r>
            <a:r>
              <a:rPr lang="en-US" altLang="ko-KR" sz="3600" dirty="0"/>
              <a:t>/</a:t>
            </a:r>
            <a:r>
              <a:rPr lang="ko-KR" altLang="en-US" sz="3600" dirty="0"/>
              <a:t>붕괴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3) ‘</a:t>
            </a:r>
            <a:r>
              <a:rPr lang="ko-KR" altLang="en-US" sz="3600" dirty="0"/>
              <a:t>필수의료</a:t>
            </a:r>
            <a:r>
              <a:rPr lang="en-US" altLang="ko-KR" sz="3600" dirty="0"/>
              <a:t>’</a:t>
            </a:r>
            <a:r>
              <a:rPr lang="ko-KR" altLang="en-US" sz="3600" dirty="0"/>
              <a:t>전략 은 생색내기용</a:t>
            </a:r>
            <a:r>
              <a:rPr lang="en-US" altLang="ko-KR" sz="3600" dirty="0"/>
              <a:t>/</a:t>
            </a:r>
            <a:r>
              <a:rPr lang="ko-KR" altLang="en-US" sz="3600" dirty="0"/>
              <a:t>의료개혁은 </a:t>
            </a:r>
            <a:r>
              <a:rPr lang="en-US" altLang="ko-KR" sz="3600" dirty="0"/>
              <a:t>‘</a:t>
            </a:r>
            <a:r>
              <a:rPr lang="ko-KR" altLang="en-US" sz="3600" dirty="0"/>
              <a:t>개악</a:t>
            </a:r>
            <a:r>
              <a:rPr lang="en-US" altLang="ko-KR" sz="3600" dirty="0"/>
              <a:t>＇</a:t>
            </a:r>
            <a:br>
              <a:rPr lang="en-US" altLang="ko-KR" sz="3600" dirty="0"/>
            </a:b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>
                <a:sym typeface="Wingdings" panose="05000000000000000000" pitchFamily="2" charset="2"/>
              </a:rPr>
              <a:t> </a:t>
            </a:r>
            <a:r>
              <a:rPr lang="ko-KR" altLang="en-US" sz="3600" dirty="0"/>
              <a:t>윤석열정부의 성격은 </a:t>
            </a:r>
            <a:r>
              <a:rPr lang="en-US" altLang="ko-KR" sz="3600" dirty="0"/>
              <a:t>‘</a:t>
            </a:r>
            <a:r>
              <a:rPr lang="ko-KR" altLang="en-US" sz="3600" dirty="0"/>
              <a:t>신자유주의</a:t>
            </a:r>
            <a:r>
              <a:rPr lang="en-US" altLang="ko-KR" sz="3600" dirty="0"/>
              <a:t>‘ ’</a:t>
            </a:r>
            <a:r>
              <a:rPr lang="ko-KR" altLang="en-US" sz="3600" dirty="0"/>
              <a:t>복지축소</a:t>
            </a:r>
            <a:r>
              <a:rPr lang="en-US" altLang="ko-KR" sz="3600" dirty="0"/>
              <a:t>＇</a:t>
            </a:r>
            <a:r>
              <a:rPr lang="ko-KR" altLang="en-US" sz="3600" dirty="0"/>
              <a:t>방향성이 분명한 강경우파</a:t>
            </a:r>
            <a:r>
              <a:rPr lang="en-US" altLang="ko-KR" sz="3600" dirty="0"/>
              <a:t/>
            </a:r>
            <a:br>
              <a:rPr lang="en-US" altLang="ko-KR" sz="3600" dirty="0"/>
            </a:br>
            <a:r>
              <a:rPr lang="en-US" altLang="ko-KR" sz="3600" dirty="0"/>
              <a:t>/ </a:t>
            </a:r>
            <a:r>
              <a:rPr lang="ko-KR" altLang="en-US" sz="3600" dirty="0"/>
              <a:t>정책도 이런 </a:t>
            </a:r>
            <a:r>
              <a:rPr lang="en-US" altLang="ko-KR" sz="3600" dirty="0"/>
              <a:t>These </a:t>
            </a:r>
            <a:r>
              <a:rPr lang="ko-KR" altLang="en-US" sz="3600" dirty="0"/>
              <a:t>속에서 나오는 것임</a:t>
            </a:r>
            <a:r>
              <a:rPr lang="en-US" altLang="ko-KR" sz="3600" dirty="0"/>
              <a:t>.</a:t>
            </a:r>
            <a:endParaRPr lang="ko-KR" altLang="en-US" sz="3600" dirty="0"/>
          </a:p>
        </p:txBody>
      </p:sp>
      <p:sp>
        <p:nvSpPr>
          <p:cNvPr id="3" name="제목 1">
            <a:extLst>
              <a:ext uri="{FF2B5EF4-FFF2-40B4-BE49-F238E27FC236}">
                <a16:creationId xmlns="" xmlns:a16="http://schemas.microsoft.com/office/drawing/2014/main" id="{96E5A139-4887-40EC-A8FA-138432F8B945}"/>
              </a:ext>
            </a:extLst>
          </p:cNvPr>
          <p:cNvSpPr txBox="1">
            <a:spLocks/>
          </p:cNvSpPr>
          <p:nvPr/>
        </p:nvSpPr>
        <p:spPr>
          <a:xfrm>
            <a:off x="799373" y="335384"/>
            <a:ext cx="10248262" cy="10623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>
                <a:latin typeface="Arial Unicode MS" pitchFamily="50" charset="-127"/>
                <a:ea typeface="Arial Unicode MS" pitchFamily="50" charset="-127"/>
              </a:rPr>
              <a:t>어떤 정부가 내놓는 </a:t>
            </a: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</a:rPr>
              <a:t>‘</a:t>
            </a:r>
            <a:r>
              <a:rPr lang="ko-KR" altLang="en-US" dirty="0" err="1" smtClean="0">
                <a:latin typeface="Arial Unicode MS" pitchFamily="50" charset="-127"/>
                <a:ea typeface="Arial Unicode MS" pitchFamily="50" charset="-127"/>
              </a:rPr>
              <a:t>의사증원안</a:t>
            </a: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</a:rPr>
              <a:t>’</a:t>
            </a:r>
            <a:r>
              <a:rPr lang="ko-KR" altLang="en-US" dirty="0" smtClean="0">
                <a:latin typeface="Arial Unicode MS" pitchFamily="50" charset="-127"/>
                <a:ea typeface="Arial Unicode MS" pitchFamily="50" charset="-127"/>
              </a:rPr>
              <a:t>인가</a:t>
            </a:r>
            <a:r>
              <a:rPr lang="en-US" altLang="ko-KR" dirty="0">
                <a:latin typeface="Arial Unicode MS" pitchFamily="50" charset="-127"/>
                <a:ea typeface="Arial Unicode MS" pitchFamily="50" charset="-127"/>
              </a:rPr>
              <a:t>?</a:t>
            </a:r>
            <a:endParaRPr lang="ko-KR" altLang="en-US" dirty="0">
              <a:latin typeface="Arial Unicode MS" pitchFamily="50" charset="-127"/>
              <a:ea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52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1375581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dirty="0"/>
              <a:t>2</a:t>
            </a:r>
            <a:r>
              <a:rPr lang="ko-KR" altLang="en-US" dirty="0" smtClean="0"/>
              <a:t>월부터 </a:t>
            </a:r>
            <a:r>
              <a:rPr lang="ko-KR" altLang="en-US" dirty="0"/>
              <a:t>무슨 일이</a:t>
            </a:r>
            <a:r>
              <a:rPr lang="en-US" altLang="ko-KR" dirty="0"/>
              <a:t>?</a:t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548" y="0"/>
            <a:ext cx="5317958" cy="29913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16" y="3167312"/>
            <a:ext cx="5983704" cy="33658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90" y="3285121"/>
            <a:ext cx="4876800" cy="32480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2" y="0"/>
            <a:ext cx="5438274" cy="317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711" y="1908313"/>
            <a:ext cx="9144000" cy="21013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dirty="0"/>
              <a:t>필수의료 패키지 </a:t>
            </a:r>
            <a:r>
              <a:rPr lang="en-US" altLang="ko-KR" sz="3600" dirty="0"/>
              <a:t>(2024.2.1)</a:t>
            </a:r>
            <a:br>
              <a:rPr lang="en-US" altLang="ko-KR" sz="3600" dirty="0"/>
            </a:br>
            <a:r>
              <a:rPr lang="ko-KR" altLang="en-US" dirty="0"/>
              <a:t>어떤 내용인가</a:t>
            </a:r>
            <a:r>
              <a:rPr lang="en-US" altLang="ko-KR" dirty="0"/>
              <a:t>? 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2390899" y="518553"/>
            <a:ext cx="6491844" cy="947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1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필수의료 패키지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3140"/>
            <a:ext cx="8886825" cy="478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의료인력 확충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–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산업화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9" y="988156"/>
            <a:ext cx="8467725" cy="10287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7" y="2149435"/>
            <a:ext cx="3398005" cy="438793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14" y="2517569"/>
            <a:ext cx="6238875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614" y="5890161"/>
            <a:ext cx="6024934" cy="380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8</a:t>
            </a:r>
            <a:r>
              <a:rPr lang="ko-KR" altLang="en-US" dirty="0"/>
              <a:t>일 </a:t>
            </a:r>
            <a:r>
              <a:rPr lang="ko-KR" altLang="en-US" dirty="0" err="1"/>
              <a:t>대통령실</a:t>
            </a:r>
            <a:r>
              <a:rPr lang="ko-KR" altLang="en-US" dirty="0"/>
              <a:t> 발표</a:t>
            </a:r>
            <a:r>
              <a:rPr lang="en-US" altLang="ko-KR" dirty="0"/>
              <a:t>. </a:t>
            </a:r>
            <a:r>
              <a:rPr lang="ko-KR" altLang="en-US" dirty="0" err="1"/>
              <a:t>동아일보</a:t>
            </a:r>
            <a:endParaRPr lang="ko-KR" altLang="en-US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4876614" y="3372592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10034649" y="3099459"/>
            <a:ext cx="65147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5961413" y="4857008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788541" y="5438898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7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251560" y="305976"/>
            <a:ext cx="7378287" cy="82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의료인력 확충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–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잿밥에만 관심이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799" y="3129767"/>
            <a:ext cx="320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20</a:t>
            </a:r>
            <a:r>
              <a:rPr lang="ko-KR" altLang="en-US" dirty="0"/>
              <a:t>일 국무회의 모두발언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9" y="1281917"/>
            <a:ext cx="6772275" cy="1847850"/>
          </a:xfrm>
          <a:prstGeom prst="rect">
            <a:avLst/>
          </a:prstGeom>
        </p:spPr>
      </p:pic>
      <p:cxnSp>
        <p:nvCxnSpPr>
          <p:cNvPr id="9" name="직선 연결선 8"/>
          <p:cNvCxnSpPr/>
          <p:nvPr/>
        </p:nvCxnSpPr>
        <p:spPr>
          <a:xfrm>
            <a:off x="5082639" y="1579418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9" y="5283546"/>
            <a:ext cx="6854291" cy="9533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2503" y="6237885"/>
            <a:ext cx="480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27</a:t>
            </a:r>
            <a:r>
              <a:rPr lang="ko-KR" altLang="en-US" dirty="0"/>
              <a:t>일 중앙지방협력회의 모두발언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27" y="519268"/>
            <a:ext cx="4206449" cy="595966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8415900" y="1151907"/>
            <a:ext cx="3079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2367218" y="5712255"/>
            <a:ext cx="4939983" cy="98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97" y="2513177"/>
            <a:ext cx="3799353" cy="2690709"/>
          </a:xfrm>
          <a:prstGeom prst="rect">
            <a:avLst/>
          </a:prstGeom>
        </p:spPr>
      </p:pic>
      <p:cxnSp>
        <p:nvCxnSpPr>
          <p:cNvPr id="18" name="직선 연결선 17"/>
          <p:cNvCxnSpPr>
            <a:stCxn id="17" idx="1"/>
          </p:cNvCxnSpPr>
          <p:nvPr/>
        </p:nvCxnSpPr>
        <p:spPr>
          <a:xfrm flipV="1">
            <a:off x="3568497" y="3844676"/>
            <a:ext cx="369695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13755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윤석열정부</a:t>
            </a:r>
            <a:r>
              <a:rPr lang="ko-KR" altLang="en-US" dirty="0"/>
              <a:t> </a:t>
            </a:r>
            <a:r>
              <a:rPr lang="en-US" altLang="ko-KR" dirty="0"/>
              <a:t>2</a:t>
            </a:r>
            <a:r>
              <a:rPr lang="ko-KR" altLang="en-US" dirty="0"/>
              <a:t>년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한국 보건의료 상황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대형병원 중심의 가산정책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가산수가 재탕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0" y="1305520"/>
            <a:ext cx="5597415" cy="346967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0" y="5092556"/>
            <a:ext cx="5706232" cy="64203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72" y="1077381"/>
            <a:ext cx="5737378" cy="63266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22" y="1659285"/>
            <a:ext cx="5740550" cy="1012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72" y="2778827"/>
            <a:ext cx="5911406" cy="39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그나마 봐줄만한 개혁이라면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84" y="1350408"/>
            <a:ext cx="9629032" cy="50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94"/>
            <a:ext cx="10515600" cy="1325563"/>
          </a:xfrm>
        </p:spPr>
        <p:txBody>
          <a:bodyPr/>
          <a:lstStyle/>
          <a:p>
            <a:r>
              <a:rPr lang="en-US" altLang="ko-KR" b="1" dirty="0" smtClean="0"/>
              <a:t>“</a:t>
            </a:r>
            <a:r>
              <a:rPr lang="ko-KR" altLang="en-US" b="1" dirty="0" smtClean="0"/>
              <a:t>필수의료</a:t>
            </a:r>
            <a:r>
              <a:rPr lang="en-US" altLang="ko-KR" b="1" dirty="0" smtClean="0"/>
              <a:t>”</a:t>
            </a:r>
            <a:r>
              <a:rPr lang="ko-KR" altLang="en-US" dirty="0" smtClean="0"/>
              <a:t>란 </a:t>
            </a:r>
            <a:r>
              <a:rPr lang="ko-KR" altLang="en-US" dirty="0"/>
              <a:t>무엇인가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668"/>
            <a:ext cx="10515600" cy="497408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필수의료</a:t>
            </a:r>
            <a:r>
              <a:rPr lang="en-US" altLang="ko-KR" dirty="0"/>
              <a:t>(Essential? Basic?) </a:t>
            </a:r>
            <a:r>
              <a:rPr lang="ko-KR" altLang="en-US" dirty="0"/>
              <a:t>란 무엇인지 아무도 규정하지 못함</a:t>
            </a:r>
            <a:r>
              <a:rPr lang="en-US" altLang="ko-KR" dirty="0"/>
              <a:t>. ‘</a:t>
            </a:r>
            <a:r>
              <a:rPr lang="ko-KR" altLang="en-US" dirty="0"/>
              <a:t>필수의료</a:t>
            </a:r>
            <a:r>
              <a:rPr lang="en-US" altLang="ko-KR" dirty="0"/>
              <a:t>’</a:t>
            </a:r>
            <a:r>
              <a:rPr lang="ko-KR" altLang="en-US" dirty="0"/>
              <a:t>가 본격적으로 사용되기 시작한 것은 문재인 정부의 </a:t>
            </a:r>
            <a:r>
              <a:rPr lang="en-US" altLang="ko-KR" dirty="0"/>
              <a:t>“</a:t>
            </a:r>
            <a:r>
              <a:rPr lang="ko-KR" altLang="en-US" dirty="0"/>
              <a:t>공공의료기본계획</a:t>
            </a:r>
            <a:r>
              <a:rPr lang="en-US" altLang="ko-KR" dirty="0"/>
              <a:t>”</a:t>
            </a:r>
            <a:r>
              <a:rPr lang="ko-KR" altLang="en-US" dirty="0" err="1"/>
              <a:t>부터임</a:t>
            </a:r>
            <a:r>
              <a:rPr lang="en-US" altLang="ko-KR" dirty="0"/>
              <a:t>. </a:t>
            </a:r>
            <a:r>
              <a:rPr lang="ko-KR" altLang="en-US" dirty="0"/>
              <a:t>이 당시 </a:t>
            </a:r>
            <a:r>
              <a:rPr lang="en-US" altLang="ko-KR" dirty="0"/>
              <a:t>‘</a:t>
            </a:r>
            <a:r>
              <a:rPr lang="ko-KR" altLang="en-US" dirty="0"/>
              <a:t>필수의료</a:t>
            </a:r>
            <a:r>
              <a:rPr lang="en-US" altLang="ko-KR" dirty="0"/>
              <a:t>’</a:t>
            </a:r>
            <a:r>
              <a:rPr lang="ko-KR" altLang="en-US" dirty="0"/>
              <a:t>는 민간의료기관도 </a:t>
            </a:r>
            <a:r>
              <a:rPr lang="en-US" altLang="ko-KR" dirty="0"/>
              <a:t>‘</a:t>
            </a:r>
            <a:r>
              <a:rPr lang="ko-KR" altLang="en-US" dirty="0"/>
              <a:t>필수적 의료서비스</a:t>
            </a:r>
            <a:r>
              <a:rPr lang="en-US" altLang="ko-KR" dirty="0"/>
              <a:t>’</a:t>
            </a:r>
            <a:r>
              <a:rPr lang="ko-KR" altLang="en-US" dirty="0"/>
              <a:t>를 제공한다면 공공기관에 준해서 </a:t>
            </a:r>
            <a:r>
              <a:rPr lang="ko-KR" altLang="en-US" dirty="0" err="1"/>
              <a:t>지역완결형</a:t>
            </a:r>
            <a:r>
              <a:rPr lang="ko-KR" altLang="en-US" dirty="0"/>
              <a:t> 진료체계를 갖춘다는 취지에서 용어사용이 시작됨</a:t>
            </a:r>
            <a:endParaRPr lang="en-US" altLang="ko-KR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하지만 그 의도와 다르게 </a:t>
            </a:r>
            <a:r>
              <a:rPr lang="en-US" altLang="ko-KR" dirty="0">
                <a:solidFill>
                  <a:srgbClr val="FF0000"/>
                </a:solidFill>
              </a:rPr>
              <a:t>‘</a:t>
            </a:r>
            <a:r>
              <a:rPr lang="ko-KR" altLang="en-US" dirty="0">
                <a:solidFill>
                  <a:srgbClr val="FF0000"/>
                </a:solidFill>
              </a:rPr>
              <a:t>필수의료</a:t>
            </a:r>
            <a:r>
              <a:rPr lang="en-US" altLang="ko-KR" dirty="0">
                <a:solidFill>
                  <a:srgbClr val="FF0000"/>
                </a:solidFill>
              </a:rPr>
              <a:t>’</a:t>
            </a:r>
            <a:r>
              <a:rPr lang="ko-KR" altLang="en-US" dirty="0">
                <a:solidFill>
                  <a:srgbClr val="FF0000"/>
                </a:solidFill>
              </a:rPr>
              <a:t>는 응급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외상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투석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>
                <a:solidFill>
                  <a:srgbClr val="FF0000"/>
                </a:solidFill>
              </a:rPr>
              <a:t>감염병 대응 등 매우 협소화된 용어</a:t>
            </a:r>
            <a:r>
              <a:rPr lang="ko-KR" altLang="en-US" dirty="0"/>
              <a:t>로 전락함</a:t>
            </a:r>
            <a:r>
              <a:rPr lang="en-US" altLang="ko-KR" dirty="0"/>
              <a:t>. </a:t>
            </a:r>
            <a:r>
              <a:rPr lang="ko-KR" altLang="en-US" dirty="0"/>
              <a:t>즉 기존의 응급</a:t>
            </a:r>
            <a:r>
              <a:rPr lang="en-US" altLang="ko-KR" dirty="0"/>
              <a:t>,</a:t>
            </a:r>
            <a:r>
              <a:rPr lang="ko-KR" altLang="en-US" dirty="0" err="1"/>
              <a:t>비응급</a:t>
            </a:r>
            <a:r>
              <a:rPr lang="ko-KR" altLang="en-US" dirty="0"/>
              <a:t> 구분이나 공공</a:t>
            </a:r>
            <a:r>
              <a:rPr lang="en-US" altLang="ko-KR" dirty="0"/>
              <a:t>,</a:t>
            </a:r>
            <a:r>
              <a:rPr lang="ko-KR" altLang="en-US" dirty="0"/>
              <a:t>민간 구분보다 애매하고 협소한 개념으로 필수</a:t>
            </a:r>
            <a:r>
              <a:rPr lang="en-US" altLang="ko-KR" dirty="0"/>
              <a:t>, </a:t>
            </a:r>
            <a:r>
              <a:rPr lang="ko-KR" altLang="en-US" dirty="0" err="1"/>
              <a:t>비필수</a:t>
            </a:r>
            <a:r>
              <a:rPr lang="ko-KR" altLang="en-US" dirty="0"/>
              <a:t> 프레임속에 의료개혁 계획 전반이 </a:t>
            </a:r>
            <a:r>
              <a:rPr lang="ko-KR" altLang="en-US" dirty="0" err="1"/>
              <a:t>빨려들어감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현재 만성질환</a:t>
            </a:r>
            <a:r>
              <a:rPr lang="en-US" altLang="ko-KR" dirty="0"/>
              <a:t>(</a:t>
            </a:r>
            <a:r>
              <a:rPr lang="ko-KR" altLang="en-US" dirty="0"/>
              <a:t>고혈압</a:t>
            </a:r>
            <a:r>
              <a:rPr lang="en-US" altLang="ko-KR" dirty="0"/>
              <a:t>, </a:t>
            </a:r>
            <a:r>
              <a:rPr lang="ko-KR" altLang="en-US" dirty="0"/>
              <a:t>당뇨</a:t>
            </a:r>
            <a:r>
              <a:rPr lang="en-US" altLang="ko-KR" dirty="0"/>
              <a:t>)</a:t>
            </a:r>
            <a:r>
              <a:rPr lang="ko-KR" altLang="en-US" dirty="0"/>
              <a:t>관리 같은 중요한 의료영역도 비필수의료로 전락할 여지가 있으며</a:t>
            </a:r>
            <a:r>
              <a:rPr lang="en-US" altLang="ko-KR" dirty="0"/>
              <a:t>, </a:t>
            </a:r>
            <a:r>
              <a:rPr lang="ko-KR" altLang="en-US" dirty="0" err="1"/>
              <a:t>협소화된</a:t>
            </a:r>
            <a:r>
              <a:rPr lang="ko-KR" altLang="en-US" dirty="0"/>
              <a:t> 필수규정으로는 </a:t>
            </a:r>
            <a:r>
              <a:rPr lang="en-US" altLang="ko-KR" dirty="0">
                <a:solidFill>
                  <a:srgbClr val="FF0000"/>
                </a:solidFill>
              </a:rPr>
              <a:t>‘</a:t>
            </a:r>
            <a:r>
              <a:rPr lang="ko-KR" altLang="en-US" dirty="0">
                <a:solidFill>
                  <a:srgbClr val="FF0000"/>
                </a:solidFill>
              </a:rPr>
              <a:t>종합병원에서 진료영역별 강화</a:t>
            </a:r>
            <a:r>
              <a:rPr lang="en-US" altLang="ko-KR" dirty="0">
                <a:solidFill>
                  <a:srgbClr val="FF0000"/>
                </a:solidFill>
              </a:rPr>
              <a:t>’</a:t>
            </a:r>
            <a:r>
              <a:rPr lang="ko-KR" altLang="en-US" dirty="0">
                <a:solidFill>
                  <a:srgbClr val="FF0000"/>
                </a:solidFill>
              </a:rPr>
              <a:t>라는   분절적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ko-KR" altLang="en-US" dirty="0">
                <a:solidFill>
                  <a:srgbClr val="FF0000"/>
                </a:solidFill>
              </a:rPr>
              <a:t>내용이 주된 논의의 대상이 됨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따라서 원칙적인 프레임으로의 복원이 절실함</a:t>
            </a:r>
            <a:r>
              <a:rPr lang="en-US" altLang="ko-KR" dirty="0"/>
              <a:t>. </a:t>
            </a:r>
            <a:r>
              <a:rPr lang="ko-KR" altLang="en-US" dirty="0"/>
              <a:t>의료행위의 구분은</a:t>
            </a:r>
            <a:r>
              <a:rPr lang="en-US" altLang="ko-KR" dirty="0"/>
              <a:t>                                      </a:t>
            </a:r>
            <a:r>
              <a:rPr lang="ko-KR" altLang="en-US" dirty="0"/>
              <a:t>자원배분에서는 </a:t>
            </a:r>
            <a:r>
              <a:rPr lang="ko-KR" altLang="en-US" dirty="0">
                <a:solidFill>
                  <a:srgbClr val="FF0000"/>
                </a:solidFill>
              </a:rPr>
              <a:t>공급</a:t>
            </a:r>
            <a:r>
              <a:rPr lang="en-US" altLang="ko-KR" dirty="0">
                <a:solidFill>
                  <a:srgbClr val="FF0000"/>
                </a:solidFill>
              </a:rPr>
              <a:t>(emergency)</a:t>
            </a:r>
            <a:r>
              <a:rPr lang="ko-KR" altLang="en-US" dirty="0">
                <a:solidFill>
                  <a:srgbClr val="FF0000"/>
                </a:solidFill>
              </a:rPr>
              <a:t>과 </a:t>
            </a:r>
            <a:r>
              <a:rPr lang="ko-KR" altLang="en-US" dirty="0" err="1">
                <a:solidFill>
                  <a:srgbClr val="FF0000"/>
                </a:solidFill>
              </a:rPr>
              <a:t>비응급</a:t>
            </a:r>
            <a:r>
              <a:rPr lang="en-US" altLang="ko-KR" dirty="0">
                <a:solidFill>
                  <a:srgbClr val="FF0000"/>
                </a:solidFill>
              </a:rPr>
              <a:t>(elective)</a:t>
            </a:r>
            <a:r>
              <a:rPr lang="ko-KR" altLang="en-US" dirty="0"/>
              <a:t>으로</a:t>
            </a:r>
            <a:r>
              <a:rPr lang="en-US" altLang="ko-KR" dirty="0"/>
              <a:t>,                                                 </a:t>
            </a:r>
            <a:r>
              <a:rPr lang="ko-KR" altLang="en-US" dirty="0"/>
              <a:t>공급에서는 </a:t>
            </a:r>
            <a:r>
              <a:rPr lang="ko-KR" altLang="en-US" dirty="0">
                <a:solidFill>
                  <a:srgbClr val="FF0000"/>
                </a:solidFill>
              </a:rPr>
              <a:t>공공과 민간</a:t>
            </a:r>
            <a:r>
              <a:rPr lang="en-US" altLang="ko-KR" dirty="0">
                <a:solidFill>
                  <a:srgbClr val="FF0000"/>
                </a:solidFill>
              </a:rPr>
              <a:t>(private</a:t>
            </a:r>
            <a:r>
              <a:rPr lang="en-US" altLang="ko-KR" dirty="0"/>
              <a:t>)(</a:t>
            </a:r>
            <a:r>
              <a:rPr lang="ko-KR" altLang="en-US" dirty="0"/>
              <a:t>국공립과 사립</a:t>
            </a:r>
            <a:r>
              <a:rPr lang="en-US" altLang="ko-KR" dirty="0"/>
              <a:t>)</a:t>
            </a:r>
            <a:r>
              <a:rPr lang="ko-KR" altLang="en-US" dirty="0"/>
              <a:t>으로 구분이 필요함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5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387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국민건강보험 종합계획</a:t>
            </a:r>
            <a:r>
              <a:rPr lang="en-US" altLang="ko-KR" dirty="0"/>
              <a:t>(2024.2.4)</a:t>
            </a:r>
            <a:r>
              <a:rPr lang="ko-KR" altLang="en-US" dirty="0"/>
              <a:t>은 어떤 내용인가</a:t>
            </a:r>
            <a:r>
              <a:rPr lang="en-US" altLang="ko-KR" dirty="0"/>
              <a:t>?</a:t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건강보장 순서 원칙 왜곡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–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신박한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논리개발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…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06" y="4976031"/>
            <a:ext cx="5499079" cy="145082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8" y="988156"/>
            <a:ext cx="5657603" cy="523971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732" y="988156"/>
            <a:ext cx="4377832" cy="313258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>
            <a:off x="679159" y="1840676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679159" y="2088079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570302" y="5496297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570302" y="5900058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570302" y="6227868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바닥글 개체 틀 4">
            <a:extLst>
              <a:ext uri="{FF2B5EF4-FFF2-40B4-BE49-F238E27FC236}">
                <a16:creationId xmlns="" xmlns:a16="http://schemas.microsoft.com/office/drawing/2014/main" id="{CF037FA9-E5CC-4782-8780-F0C2FF0F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3119" y="4120738"/>
            <a:ext cx="5747055" cy="735105"/>
          </a:xfrm>
        </p:spPr>
        <p:txBody>
          <a:bodyPr/>
          <a:lstStyle/>
          <a:p>
            <a:r>
              <a:rPr lang="en-US" altLang="ko-KR" dirty="0">
                <a:solidFill>
                  <a:schemeClr val="tx1"/>
                </a:solidFill>
              </a:rPr>
              <a:t>A</a:t>
            </a:r>
            <a:r>
              <a:rPr lang="ko-KR" altLang="en-US" dirty="0">
                <a:solidFill>
                  <a:schemeClr val="tx1"/>
                </a:solidFill>
              </a:rPr>
              <a:t>인구집단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대상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B</a:t>
            </a:r>
            <a:r>
              <a:rPr lang="ko-KR" altLang="en-US" dirty="0">
                <a:solidFill>
                  <a:schemeClr val="tx1"/>
                </a:solidFill>
              </a:rPr>
              <a:t>서비스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요양급여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C</a:t>
            </a:r>
            <a:r>
              <a:rPr lang="ko-KR" altLang="en-US" dirty="0">
                <a:solidFill>
                  <a:schemeClr val="tx1"/>
                </a:solidFill>
              </a:rPr>
              <a:t>재정보호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비용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The WHO UHC cube: towards universal coverage. 2013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6647777" y="5233060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10158684" y="3319154"/>
            <a:ext cx="733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8591989" y="4492832"/>
            <a:ext cx="12996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건강보장 포기 및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실손보험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살리기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89" y="2209979"/>
            <a:ext cx="5884613" cy="200594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3" y="1085370"/>
            <a:ext cx="5615235" cy="11246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3" y="2848563"/>
            <a:ext cx="5905736" cy="3456065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3460358" y="1454728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24426" y="2094016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925412" y="3578432"/>
            <a:ext cx="306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8006628" y="3139044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6">
            <a:extLst>
              <a:ext uri="{FF2B5EF4-FFF2-40B4-BE49-F238E27FC236}">
                <a16:creationId xmlns="" xmlns:a16="http://schemas.microsoft.com/office/drawing/2014/main" id="{8C5E990F-B216-446B-B087-E4339343F5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158918"/>
              </p:ext>
            </p:extLst>
          </p:nvPr>
        </p:nvGraphicFramePr>
        <p:xfrm>
          <a:off x="5151207" y="127489"/>
          <a:ext cx="1493837" cy="66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7">
            <a:extLst>
              <a:ext uri="{FF2B5EF4-FFF2-40B4-BE49-F238E27FC236}">
                <a16:creationId xmlns="" xmlns:a16="http://schemas.microsoft.com/office/drawing/2014/main" id="{4A231087-805C-47E0-A48F-8F3742B482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029220"/>
              </p:ext>
            </p:extLst>
          </p:nvPr>
        </p:nvGraphicFramePr>
        <p:xfrm>
          <a:off x="3461253" y="127489"/>
          <a:ext cx="2174875" cy="66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8">
            <a:extLst>
              <a:ext uri="{FF2B5EF4-FFF2-40B4-BE49-F238E27FC236}">
                <a16:creationId xmlns="" xmlns:a16="http://schemas.microsoft.com/office/drawing/2014/main" id="{B2398598-9821-4DD2-B06F-8B7A6EFE55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723546"/>
              </p:ext>
            </p:extLst>
          </p:nvPr>
        </p:nvGraphicFramePr>
        <p:xfrm>
          <a:off x="2517544" y="138601"/>
          <a:ext cx="1979613" cy="66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9">
            <a:extLst>
              <a:ext uri="{FF2B5EF4-FFF2-40B4-BE49-F238E27FC236}">
                <a16:creationId xmlns="" xmlns:a16="http://schemas.microsoft.com/office/drawing/2014/main" id="{BA9C4D0B-28CB-4E02-A421-5C17FD7C1D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3688177"/>
              </p:ext>
            </p:extLst>
          </p:nvPr>
        </p:nvGraphicFramePr>
        <p:xfrm>
          <a:off x="1491897" y="127489"/>
          <a:ext cx="2039937" cy="66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10">
            <a:extLst>
              <a:ext uri="{FF2B5EF4-FFF2-40B4-BE49-F238E27FC236}">
                <a16:creationId xmlns="" xmlns:a16="http://schemas.microsoft.com/office/drawing/2014/main" id="{05256C32-6FC4-4454-92AA-915632FE80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001717"/>
              </p:ext>
            </p:extLst>
          </p:nvPr>
        </p:nvGraphicFramePr>
        <p:xfrm>
          <a:off x="658459" y="127489"/>
          <a:ext cx="1855788" cy="66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7006463" y="1416424"/>
            <a:ext cx="4962581" cy="3964469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ko-KR" sz="1800" dirty="0"/>
              <a:t>- </a:t>
            </a:r>
            <a:r>
              <a:rPr lang="ko-KR" altLang="en-US" sz="1800" dirty="0"/>
              <a:t>한국의 건강보장의 </a:t>
            </a:r>
            <a:r>
              <a:rPr lang="ko-KR" altLang="en-US" sz="1800" dirty="0" err="1"/>
              <a:t>재정보장율</a:t>
            </a:r>
            <a:r>
              <a:rPr lang="en-US" altLang="ko-KR" sz="1800" dirty="0"/>
              <a:t>: </a:t>
            </a:r>
            <a:r>
              <a:rPr lang="ko-KR" altLang="en-US" sz="1800" dirty="0"/>
              <a:t>총 </a:t>
            </a:r>
            <a:r>
              <a:rPr lang="en-US" altLang="ko-KR" sz="1800" dirty="0"/>
              <a:t>61%, </a:t>
            </a:r>
            <a:r>
              <a:rPr lang="ko-KR" altLang="en-US" sz="1800" dirty="0">
                <a:solidFill>
                  <a:srgbClr val="FF0000"/>
                </a:solidFill>
              </a:rPr>
              <a:t>입원 </a:t>
            </a:r>
            <a:r>
              <a:rPr lang="en-US" altLang="ko-KR" sz="1800" dirty="0">
                <a:solidFill>
                  <a:srgbClr val="FF0000"/>
                </a:solidFill>
              </a:rPr>
              <a:t>67%, </a:t>
            </a:r>
            <a:r>
              <a:rPr lang="ko-KR" altLang="en-US" sz="1800" dirty="0"/>
              <a:t>외래 </a:t>
            </a:r>
            <a:r>
              <a:rPr lang="en-US" altLang="ko-KR" sz="1800" dirty="0"/>
              <a:t>57%, </a:t>
            </a:r>
            <a:r>
              <a:rPr lang="ko-KR" altLang="en-US" sz="1800" dirty="0"/>
              <a:t>치과 </a:t>
            </a:r>
            <a:r>
              <a:rPr lang="en-US" altLang="ko-KR" sz="1800" dirty="0"/>
              <a:t>39%, </a:t>
            </a:r>
            <a:r>
              <a:rPr lang="ko-KR" altLang="en-US" sz="1800" dirty="0"/>
              <a:t>약제 </a:t>
            </a:r>
            <a:r>
              <a:rPr lang="en-US" altLang="ko-KR" sz="1800" dirty="0"/>
              <a:t>58%</a:t>
            </a:r>
            <a:br>
              <a:rPr lang="en-US" altLang="ko-KR" sz="1800" dirty="0"/>
            </a:br>
            <a:r>
              <a:rPr lang="en-US" altLang="ko-KR" sz="1800" dirty="0"/>
              <a:t>- </a:t>
            </a:r>
            <a:r>
              <a:rPr lang="ko-KR" altLang="en-US" sz="1800" dirty="0"/>
              <a:t>비슷한 지불제도와 경로를 가진 일본의 </a:t>
            </a:r>
            <a:r>
              <a:rPr lang="en-US" altLang="ko-KR" sz="1800" dirty="0"/>
              <a:t>(</a:t>
            </a:r>
            <a:r>
              <a:rPr lang="ko-KR" altLang="en-US" sz="1800" dirty="0"/>
              <a:t>총 </a:t>
            </a:r>
            <a:r>
              <a:rPr lang="en-US" altLang="ko-KR" sz="1800" dirty="0"/>
              <a:t>84%, </a:t>
            </a:r>
            <a:r>
              <a:rPr lang="ko-KR" altLang="en-US" sz="1800" dirty="0">
                <a:solidFill>
                  <a:srgbClr val="FF0000"/>
                </a:solidFill>
              </a:rPr>
              <a:t>입원 </a:t>
            </a:r>
            <a:r>
              <a:rPr lang="en-US" altLang="ko-KR" sz="1800" dirty="0">
                <a:solidFill>
                  <a:srgbClr val="FF0000"/>
                </a:solidFill>
              </a:rPr>
              <a:t>92%, </a:t>
            </a:r>
            <a:r>
              <a:rPr lang="ko-KR" altLang="en-US" sz="1800" dirty="0"/>
              <a:t>외래 </a:t>
            </a:r>
            <a:r>
              <a:rPr lang="en-US" altLang="ko-KR" sz="1800" dirty="0"/>
              <a:t>85%, </a:t>
            </a:r>
            <a:r>
              <a:rPr lang="ko-KR" altLang="en-US" sz="1800" dirty="0"/>
              <a:t>치과 </a:t>
            </a:r>
            <a:r>
              <a:rPr lang="en-US" altLang="ko-KR" sz="1800" dirty="0"/>
              <a:t>79%, </a:t>
            </a:r>
            <a:r>
              <a:rPr lang="ko-KR" altLang="en-US" sz="1800" dirty="0"/>
              <a:t>약제 </a:t>
            </a:r>
            <a:r>
              <a:rPr lang="en-US" altLang="ko-KR" sz="1800" dirty="0"/>
              <a:t>72%) </a:t>
            </a:r>
            <a:r>
              <a:rPr lang="ko-KR" altLang="en-US" sz="1800" dirty="0"/>
              <a:t>경우와 비교됨</a:t>
            </a:r>
            <a:r>
              <a:rPr lang="en-US" altLang="ko-KR" sz="1800" dirty="0"/>
              <a:t>.</a:t>
            </a:r>
            <a:br>
              <a:rPr lang="en-US" altLang="ko-KR" sz="1800" dirty="0"/>
            </a:br>
            <a:r>
              <a:rPr lang="en-US" altLang="ko-KR" sz="1800" dirty="0"/>
              <a:t>- </a:t>
            </a:r>
            <a:r>
              <a:rPr lang="ko-KR" altLang="en-US" sz="1800" dirty="0"/>
              <a:t>결국 </a:t>
            </a:r>
            <a:r>
              <a:rPr lang="ko-KR" altLang="en-US" sz="1800" dirty="0" err="1"/>
              <a:t>재난적의료비</a:t>
            </a:r>
            <a:r>
              <a:rPr lang="en-US" altLang="ko-KR" sz="1800" dirty="0"/>
              <a:t>(7.5%)</a:t>
            </a:r>
            <a:r>
              <a:rPr lang="ko-KR" altLang="en-US" sz="1800" dirty="0"/>
              <a:t>로 일본의 </a:t>
            </a:r>
            <a:r>
              <a:rPr lang="en-US" altLang="ko-KR" sz="1800" dirty="0"/>
              <a:t>2.4%</a:t>
            </a:r>
            <a:r>
              <a:rPr lang="ko-KR" altLang="en-US" sz="1800" dirty="0"/>
              <a:t>와 비교됨</a:t>
            </a:r>
            <a:r>
              <a:rPr lang="en-US" altLang="ko-KR" sz="1800" dirty="0"/>
              <a:t>.</a:t>
            </a:r>
            <a:br>
              <a:rPr lang="en-US" altLang="ko-KR" sz="1800" dirty="0"/>
            </a:br>
            <a:r>
              <a:rPr lang="en-US" altLang="ko-KR" sz="1800" dirty="0"/>
              <a:t>- </a:t>
            </a:r>
            <a:r>
              <a:rPr lang="ko-KR" altLang="en-US" sz="1800" dirty="0"/>
              <a:t>추가적으로 현금급여인 </a:t>
            </a:r>
            <a:r>
              <a:rPr lang="ko-KR" altLang="en-US" sz="1800" dirty="0">
                <a:solidFill>
                  <a:srgbClr val="FF0000"/>
                </a:solidFill>
              </a:rPr>
              <a:t>상병수당 문제</a:t>
            </a:r>
            <a:r>
              <a:rPr lang="ko-KR" altLang="en-US" sz="1800" dirty="0"/>
              <a:t>까지 포괄하면 심각한 보장수준을 유지하고 있음</a:t>
            </a:r>
            <a:r>
              <a:rPr lang="en-US" altLang="ko-KR" sz="1800" dirty="0"/>
              <a:t>.</a:t>
            </a:r>
            <a:endParaRPr lang="ko-KR" altLang="en-US" sz="1800" dirty="0"/>
          </a:p>
        </p:txBody>
      </p:sp>
      <p:sp>
        <p:nvSpPr>
          <p:cNvPr id="12" name="직사각형 11"/>
          <p:cNvSpPr/>
          <p:nvPr/>
        </p:nvSpPr>
        <p:spPr>
          <a:xfrm>
            <a:off x="597877" y="5580184"/>
            <a:ext cx="6095999" cy="18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7063444" y="5474613"/>
            <a:ext cx="4962581" cy="1173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srgbClr val="FF0000"/>
                </a:solidFill>
                <a:latin typeface="+mj-ea"/>
              </a:rPr>
              <a:t>- </a:t>
            </a:r>
            <a:r>
              <a:rPr lang="ko-KR" altLang="en-US" sz="3200" b="1" dirty="0">
                <a:solidFill>
                  <a:srgbClr val="FF0000"/>
                </a:solidFill>
                <a:latin typeface="+mj-ea"/>
              </a:rPr>
              <a:t>건강보장은 거의 꼴등수준 </a:t>
            </a:r>
            <a:endParaRPr lang="en-US" altLang="ko-KR" sz="3200" b="1" dirty="0">
              <a:solidFill>
                <a:srgbClr val="FF0000"/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srgbClr val="FF0000"/>
                </a:solidFill>
                <a:latin typeface="+mj-ea"/>
              </a:rPr>
              <a:t>- </a:t>
            </a:r>
            <a:r>
              <a:rPr lang="ko-KR" altLang="en-US" sz="3200" b="1" dirty="0" err="1">
                <a:solidFill>
                  <a:srgbClr val="FF0000"/>
                </a:solidFill>
                <a:latin typeface="+mj-ea"/>
              </a:rPr>
              <a:t>재난적의료비</a:t>
            </a:r>
            <a:r>
              <a:rPr lang="ko-KR" altLang="en-US" sz="3200" b="1" dirty="0">
                <a:solidFill>
                  <a:srgbClr val="FF0000"/>
                </a:solidFill>
                <a:latin typeface="+mj-ea"/>
              </a:rPr>
              <a:t> 발생 높음</a:t>
            </a:r>
            <a:endParaRPr lang="en-US" altLang="ko-KR" sz="3200" b="1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 txBox="1">
            <a:spLocks/>
          </p:cNvSpPr>
          <p:nvPr/>
        </p:nvSpPr>
        <p:spPr>
          <a:xfrm>
            <a:off x="7006463" y="394448"/>
            <a:ext cx="5076544" cy="1021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+mj-cs"/>
              </a:defRPr>
            </a:lvl1pPr>
          </a:lstStyle>
          <a:p>
            <a:r>
              <a:rPr lang="ko-KR" altLang="en-US" sz="4000" dirty="0"/>
              <a:t>한국 건강보장 수준은 </a:t>
            </a:r>
            <a:r>
              <a:rPr lang="ko-KR" altLang="en-US" sz="4000" dirty="0" smtClean="0"/>
              <a:t>제대로 알고 </a:t>
            </a:r>
            <a:r>
              <a:rPr lang="ko-KR" altLang="en-US" sz="4000" dirty="0"/>
              <a:t>있나</a:t>
            </a:r>
            <a:r>
              <a:rPr lang="en-US" altLang="ko-KR" sz="4000" dirty="0"/>
              <a:t>? (2023)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591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ko-KR" altLang="en-US" dirty="0" smtClean="0"/>
              <a:t>진정한 낭비는 어디서 발생하나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62" y="1301262"/>
            <a:ext cx="10662138" cy="30597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o-KR" altLang="en-US" sz="2000" dirty="0" smtClean="0"/>
              <a:t>대부분의 낭비는 공급자가 유발하는 것으로 특히 </a:t>
            </a:r>
            <a:r>
              <a:rPr lang="ko-KR" altLang="en-US" sz="2000" dirty="0" err="1" smtClean="0"/>
              <a:t>건강보험진료영역외에서</a:t>
            </a:r>
            <a:r>
              <a:rPr lang="ko-KR" altLang="en-US" sz="2000" dirty="0" smtClean="0"/>
              <a:t> 발생함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ko-KR" altLang="en-US" sz="2000" dirty="0" smtClean="0"/>
              <a:t>즉 </a:t>
            </a:r>
            <a:r>
              <a:rPr lang="ko-KR" altLang="en-US" sz="2000" dirty="0" err="1" smtClean="0"/>
              <a:t>비급여의</a:t>
            </a:r>
            <a:r>
              <a:rPr lang="ko-KR" altLang="en-US" sz="2000" dirty="0" smtClean="0"/>
              <a:t> 낭비 </a:t>
            </a:r>
            <a:r>
              <a:rPr lang="en-US" altLang="ko-KR" sz="2000" dirty="0" smtClean="0"/>
              <a:t>&gt;&gt;&gt; </a:t>
            </a:r>
            <a:r>
              <a:rPr lang="ko-KR" altLang="en-US" sz="2000" dirty="0" smtClean="0"/>
              <a:t>급여의 낭비</a:t>
            </a:r>
            <a:endParaRPr lang="en-US" altLang="ko-KR" sz="2000" dirty="0" smtClean="0"/>
          </a:p>
          <a:p>
            <a:pPr>
              <a:lnSpc>
                <a:spcPct val="100000"/>
              </a:lnSpc>
            </a:pPr>
            <a:r>
              <a:rPr lang="ko-KR" altLang="en-US" sz="2000" dirty="0" err="1" smtClean="0"/>
              <a:t>비급여</a:t>
            </a:r>
            <a:r>
              <a:rPr lang="ko-KR" altLang="en-US" sz="2000" dirty="0" smtClean="0"/>
              <a:t> 영역의 낭비는 관리는 물론 추적관찰도 거의 불가능함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가격고시와 </a:t>
            </a:r>
            <a:r>
              <a:rPr lang="ko-KR" altLang="en-US" sz="2000" dirty="0" err="1" smtClean="0"/>
              <a:t>행위량통계를</a:t>
            </a:r>
            <a:r>
              <a:rPr lang="ko-KR" altLang="en-US" sz="2000" dirty="0" smtClean="0"/>
              <a:t> 마련하더라도 통제될 가능성도 낮고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그럴 필요도 없음</a:t>
            </a:r>
            <a:r>
              <a:rPr lang="en-US" altLang="ko-KR" sz="2000" dirty="0" smtClean="0"/>
              <a:t>.(</a:t>
            </a:r>
            <a:r>
              <a:rPr lang="ko-KR" altLang="en-US" sz="2000" dirty="0" err="1" smtClean="0"/>
              <a:t>비급여</a:t>
            </a:r>
            <a:r>
              <a:rPr lang="ko-KR" altLang="en-US" sz="2000" dirty="0" smtClean="0"/>
              <a:t> 통제를 위한 시도자체가 </a:t>
            </a:r>
            <a:r>
              <a:rPr lang="ko-KR" altLang="en-US" sz="2000" dirty="0" err="1" smtClean="0"/>
              <a:t>또다른</a:t>
            </a:r>
            <a:r>
              <a:rPr lang="ko-KR" altLang="en-US" sz="2000" dirty="0" smtClean="0"/>
              <a:t> 낭비임</a:t>
            </a:r>
            <a:r>
              <a:rPr lang="en-US" altLang="ko-KR" sz="2000" dirty="0" smtClean="0"/>
              <a:t>.)</a:t>
            </a:r>
          </a:p>
          <a:p>
            <a:pPr>
              <a:lnSpc>
                <a:spcPct val="100000"/>
              </a:lnSpc>
            </a:pPr>
            <a:r>
              <a:rPr lang="ko-KR" altLang="en-US" sz="2000" dirty="0" smtClean="0"/>
              <a:t>따라서 한국의 </a:t>
            </a:r>
            <a:r>
              <a:rPr lang="ko-KR" altLang="en-US" sz="2000" dirty="0" err="1" smtClean="0"/>
              <a:t>총의료비에서</a:t>
            </a:r>
            <a:r>
              <a:rPr lang="ko-KR" altLang="en-US" sz="2000" dirty="0" smtClean="0"/>
              <a:t> 낭비를 줄이는 가장 효과적인 방법은 필수적인 의료서비스를 대부분 급여로 전환해 </a:t>
            </a:r>
            <a:r>
              <a:rPr lang="ko-KR" altLang="en-US" sz="2000" dirty="0" err="1" smtClean="0"/>
              <a:t>급여내</a:t>
            </a:r>
            <a:r>
              <a:rPr lang="ko-KR" altLang="en-US" sz="2000" dirty="0" smtClean="0"/>
              <a:t> 통제를 하는 방법뿐임</a:t>
            </a:r>
            <a:r>
              <a:rPr lang="en-US" altLang="ko-KR" sz="2000" dirty="0" smtClean="0"/>
              <a:t>.(</a:t>
            </a:r>
            <a:r>
              <a:rPr lang="ko-KR" altLang="en-US" sz="2000" dirty="0" smtClean="0"/>
              <a:t>이것이 지난 </a:t>
            </a:r>
            <a:r>
              <a:rPr lang="en-US" altLang="ko-KR" sz="2000" dirty="0" smtClean="0"/>
              <a:t>30</a:t>
            </a:r>
            <a:r>
              <a:rPr lang="ko-KR" altLang="en-US" sz="2000" dirty="0" err="1" smtClean="0"/>
              <a:t>여년간</a:t>
            </a:r>
            <a:r>
              <a:rPr lang="ko-KR" altLang="en-US" sz="2000" dirty="0" smtClean="0"/>
              <a:t> 진행된 </a:t>
            </a:r>
            <a:r>
              <a:rPr lang="en-US" altLang="ko-KR" sz="2000" dirty="0" smtClean="0"/>
              <a:t>‘</a:t>
            </a:r>
            <a:r>
              <a:rPr lang="ko-KR" altLang="en-US" sz="2000" dirty="0" err="1" smtClean="0"/>
              <a:t>비급여의</a:t>
            </a:r>
            <a:r>
              <a:rPr lang="ko-KR" altLang="en-US" sz="2000" dirty="0" smtClean="0"/>
              <a:t> 급여화</a:t>
            </a:r>
            <a:r>
              <a:rPr lang="en-US" altLang="ko-KR" sz="2000" dirty="0" smtClean="0"/>
              <a:t>’ </a:t>
            </a:r>
            <a:r>
              <a:rPr lang="ko-KR" altLang="en-US" sz="2000" dirty="0" smtClean="0"/>
              <a:t>방식임</a:t>
            </a:r>
            <a:r>
              <a:rPr lang="en-US" altLang="ko-KR" sz="2000" dirty="0" smtClean="0"/>
              <a:t>)</a:t>
            </a:r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3854257678"/>
              </p:ext>
            </p:extLst>
          </p:nvPr>
        </p:nvGraphicFramePr>
        <p:xfrm>
          <a:off x="1758462" y="4413738"/>
          <a:ext cx="6523892" cy="2233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타원형 설명선 4"/>
          <p:cNvSpPr/>
          <p:nvPr/>
        </p:nvSpPr>
        <p:spPr>
          <a:xfrm>
            <a:off x="7860322" y="4105186"/>
            <a:ext cx="3978005" cy="1416383"/>
          </a:xfrm>
          <a:prstGeom prst="wedgeEllipseCallout">
            <a:avLst>
              <a:gd name="adj1" fmla="val -82831"/>
              <a:gd name="adj2" fmla="val 3516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 smtClean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공적부담과</a:t>
            </a:r>
            <a:r>
              <a:rPr lang="ko-KR" altLang="en-US" sz="2000" dirty="0" smtClean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2000" dirty="0" err="1" smtClean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낭비적영역은</a:t>
            </a:r>
            <a:r>
              <a:rPr lang="ko-KR" altLang="en-US" sz="2000" dirty="0" smtClean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사실상 </a:t>
            </a:r>
            <a:r>
              <a:rPr lang="en-US" altLang="ko-KR" sz="2000" dirty="0" smtClean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trade off </a:t>
            </a:r>
            <a:r>
              <a:rPr lang="ko-KR" altLang="en-US" sz="2000" dirty="0" smtClean="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관계</a:t>
            </a:r>
            <a:endParaRPr lang="ko-KR" altLang="en-US" sz="2000" dirty="0">
              <a:solidFill>
                <a:srgbClr val="C00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20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99744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병상관리는 하겠다는데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?? M&amp;A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허용을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3" y="988156"/>
            <a:ext cx="5579547" cy="154062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94" y="2343150"/>
            <a:ext cx="6667500" cy="4514850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1700618" y="1989118"/>
            <a:ext cx="37081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510681" y="3554682"/>
            <a:ext cx="4486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571367" y="3766459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6865042" y="5949538"/>
            <a:ext cx="4078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73" y="2756828"/>
            <a:ext cx="4049012" cy="36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미국식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민영보험 관리제도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도입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8" y="988156"/>
            <a:ext cx="5356179" cy="580782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30" y="988156"/>
            <a:ext cx="5658341" cy="215880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84" y="3728852"/>
            <a:ext cx="5526687" cy="2107190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2534081" y="3176650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498456" y="6654141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427210" y="1581398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9025927" y="2850078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7161824" y="5747656"/>
            <a:ext cx="306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7146823" y="5484420"/>
            <a:ext cx="37081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4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048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일관된 모습</a:t>
            </a:r>
            <a:r>
              <a:rPr lang="en-US" altLang="ko-KR" dirty="0" smtClean="0"/>
              <a:t>(</a:t>
            </a:r>
            <a:r>
              <a:rPr lang="ko-KR" altLang="en-US" dirty="0" smtClean="0"/>
              <a:t>부정식품에서 외국인혐오까지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5715"/>
            <a:ext cx="4572000" cy="25717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747465"/>
            <a:ext cx="4572001" cy="257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365" y="1183347"/>
            <a:ext cx="4564772" cy="256411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66" y="3747465"/>
            <a:ext cx="4564772" cy="250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건강보험재정 적자인데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혁신계정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0" y="1079850"/>
            <a:ext cx="5339559" cy="30157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18" y="1079850"/>
            <a:ext cx="6268632" cy="3735593"/>
          </a:xfrm>
          <a:prstGeom prst="rect">
            <a:avLst/>
          </a:prstGeom>
        </p:spPr>
      </p:pic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37681" y="5449191"/>
            <a:ext cx="11630766" cy="10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사적 기업의 의료기술개발에 공적 자금 그것도 </a:t>
            </a:r>
            <a:r>
              <a:rPr lang="ko-KR" altLang="en-US" sz="2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건보재정을</a:t>
            </a: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쓴다</a:t>
            </a:r>
            <a:r>
              <a:rPr lang="en-US" altLang="ko-KR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정부의 정무적 시범사업에도 </a:t>
            </a:r>
            <a:r>
              <a:rPr lang="ko-KR" altLang="en-US" sz="2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일반회계말고</a:t>
            </a: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건강보험재정을 쓴다</a:t>
            </a:r>
            <a:r>
              <a:rPr lang="en-US" altLang="ko-KR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sz="28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6013551" y="3841669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6013551" y="4435434"/>
            <a:ext cx="2302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2870222" y="3426032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7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의료민영화를 빼놓으면 아쉽습니다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056416" y="5829515"/>
            <a:ext cx="5557652" cy="879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비급여</a:t>
            </a:r>
            <a:r>
              <a:rPr lang="ko-KR" altLang="en-US" sz="1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통제한다며</a:t>
            </a:r>
            <a:r>
              <a:rPr lang="en-US" altLang="ko-KR" sz="1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건강보험계획인가 </a:t>
            </a:r>
            <a:r>
              <a:rPr lang="ko-KR" altLang="en-US" sz="1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산업화계획인가</a:t>
            </a:r>
            <a:r>
              <a:rPr lang="en-US" altLang="ko-KR" sz="1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988156"/>
            <a:ext cx="5382368" cy="121864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2223670"/>
            <a:ext cx="5382368" cy="1376885"/>
          </a:xfrm>
          <a:prstGeom prst="rect">
            <a:avLst/>
          </a:prstGeom>
        </p:spPr>
      </p:pic>
      <p:cxnSp>
        <p:nvCxnSpPr>
          <p:cNvPr id="8" name="직선 연결선 7"/>
          <p:cNvCxnSpPr/>
          <p:nvPr/>
        </p:nvCxnSpPr>
        <p:spPr>
          <a:xfrm>
            <a:off x="2858346" y="2888362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3826252"/>
            <a:ext cx="5489246" cy="28831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31" y="988156"/>
            <a:ext cx="5089281" cy="4841359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8112459" y="1663225"/>
            <a:ext cx="306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9153567" y="3976934"/>
            <a:ext cx="1429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9009084" y="4651848"/>
            <a:ext cx="1429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3238717" y="1770102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789051" y="2090737"/>
            <a:ext cx="12996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2557138" y="5617710"/>
            <a:ext cx="17298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3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건강개인정보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민영화도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빼먹을 수 없다</a:t>
            </a:r>
          </a:p>
        </p:txBody>
      </p:sp>
      <p:sp>
        <p:nvSpPr>
          <p:cNvPr id="1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329548" y="5706235"/>
            <a:ext cx="5557652" cy="748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800" b="1">
                <a:latin typeface="Arial Unicode MS" panose="020B0604020202020204" pitchFamily="50" charset="-127"/>
                <a:ea typeface="Arial Unicode MS" panose="020B0604020202020204" pitchFamily="50" charset="-127"/>
              </a:rPr>
              <a:t>기업의 탐욕과 대통령의 천박한 인식의 </a:t>
            </a:r>
            <a:r>
              <a:rPr lang="ko-KR" altLang="en-US" sz="1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꼴라보</a:t>
            </a:r>
            <a:endParaRPr lang="en-US" altLang="ko-KR" sz="18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2" y="1080655"/>
            <a:ext cx="5566292" cy="5373584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2620839" y="2033339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3374553" y="2805235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3262107" y="3969016"/>
            <a:ext cx="2532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460136" y="6106574"/>
            <a:ext cx="5429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94" y="1862936"/>
            <a:ext cx="5516301" cy="1484259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6247467" y="3300373"/>
            <a:ext cx="49354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9604637" y="3112013"/>
            <a:ext cx="2093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56733" y="3599684"/>
            <a:ext cx="536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강원도 민생토론회 대통령 마무리발언</a:t>
            </a:r>
            <a:r>
              <a:rPr lang="en-US" altLang="ko-KR" dirty="0"/>
              <a:t>(2024.3.11)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98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841" y="530453"/>
            <a:ext cx="4599923" cy="4623437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거절할 수 밖에 없는 제안</a:t>
            </a:r>
            <a:r>
              <a:rPr lang="en-US" altLang="ko-KR" dirty="0" smtClean="0"/>
              <a:t>…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포장된 개혁과제</a:t>
            </a:r>
            <a:r>
              <a:rPr lang="en-US" altLang="ko-KR" dirty="0"/>
              <a:t>…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7" y="865909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566498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err="1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이천명증원발표할테니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파업하라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43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2827020" y="132863"/>
            <a:ext cx="67056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의사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보수정권 치킨게임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4" y="879872"/>
            <a:ext cx="5321968" cy="29936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260" y="988156"/>
            <a:ext cx="4244740" cy="530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578" y="3969732"/>
            <a:ext cx="3495174" cy="26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9" y="2316191"/>
            <a:ext cx="5088438" cy="39893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227" y="2484259"/>
            <a:ext cx="6265012" cy="365319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23" y="195095"/>
            <a:ext cx="6567488" cy="2037062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7018210" y="132863"/>
            <a:ext cx="4520073" cy="2351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건보투입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/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공공병원에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손벌리기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98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086664" y="132863"/>
            <a:ext cx="5451619" cy="2351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간호사투입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/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후안무치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427511"/>
            <a:ext cx="5288478" cy="297476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8" y="3535876"/>
            <a:ext cx="5288478" cy="29747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664" y="2945080"/>
            <a:ext cx="5848779" cy="32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7018210" y="132863"/>
            <a:ext cx="4520073" cy="1379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결국 수가가산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/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전달체계는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3" y="56283"/>
            <a:ext cx="6289964" cy="353810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07" y="3670968"/>
            <a:ext cx="5446816" cy="30638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40" y="1825335"/>
            <a:ext cx="5274809" cy="25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610597" y="4791405"/>
            <a:ext cx="5419352" cy="1538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자나깨나 병원자본만 걱정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…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34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5735782" y="128984"/>
            <a:ext cx="5691665" cy="1015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err="1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비대면진료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전면허용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7" y="3965863"/>
            <a:ext cx="3869824" cy="257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46" y="1268604"/>
            <a:ext cx="4670714" cy="261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7" y="101275"/>
            <a:ext cx="3852304" cy="364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60" y="3965863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2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350380" y="293874"/>
            <a:ext cx="7993519" cy="82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재벌병원 배치를 위한 </a:t>
            </a:r>
            <a:r>
              <a:rPr lang="ko-KR" altLang="en-US" b="1" dirty="0" err="1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증원안의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속내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…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1" y="1296019"/>
            <a:ext cx="8439150" cy="1962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22235" y="3240720"/>
            <a:ext cx="480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중대본</a:t>
            </a:r>
            <a:r>
              <a:rPr lang="ko-KR" altLang="en-US" dirty="0"/>
              <a:t> 대통령 모두발언</a:t>
            </a:r>
            <a:r>
              <a:rPr lang="en-US" altLang="ko-KR" dirty="0"/>
              <a:t>(2024.3.8)</a:t>
            </a:r>
            <a:endParaRPr lang="ko-KR" altLang="en-US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6" y="3806366"/>
            <a:ext cx="6794109" cy="2385417"/>
          </a:xfrm>
          <a:prstGeom prst="rect">
            <a:avLst/>
          </a:prstGeom>
        </p:spPr>
      </p:pic>
      <p:cxnSp>
        <p:nvCxnSpPr>
          <p:cNvPr id="17" name="직선 연결선 16"/>
          <p:cNvCxnSpPr/>
          <p:nvPr/>
        </p:nvCxnSpPr>
        <p:spPr>
          <a:xfrm>
            <a:off x="3526819" y="4707332"/>
            <a:ext cx="359898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448926" y="4906624"/>
            <a:ext cx="6676878" cy="32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448926" y="5144299"/>
            <a:ext cx="6407247" cy="85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3159" y="6179592"/>
            <a:ext cx="3083169" cy="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대통령 마무리 발언 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(2023.10.17)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410308" y="1840675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410308" y="2610592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216" y="172809"/>
            <a:ext cx="3288488" cy="61545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960847" y="6348873"/>
            <a:ext cx="3083169" cy="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수요조사결과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(2023.11.)_</a:t>
            </a:r>
            <a:r>
              <a: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사교육시장</a:t>
            </a:r>
          </a:p>
        </p:txBody>
      </p:sp>
      <p:cxnSp>
        <p:nvCxnSpPr>
          <p:cNvPr id="24" name="직선 연결선 23"/>
          <p:cNvCxnSpPr/>
          <p:nvPr/>
        </p:nvCxnSpPr>
        <p:spPr>
          <a:xfrm>
            <a:off x="9243568" y="791689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9265343" y="1347848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9229791" y="2036620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9243567" y="3034147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9265342" y="3447797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9241665" y="4031674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9241665" y="4314703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9227813" y="4741601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9227813" y="4871732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9227812" y="5015230"/>
            <a:ext cx="767329" cy="15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9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윤석열정부의</a:t>
            </a:r>
            <a:r>
              <a:rPr lang="ko-KR" altLang="en-US" dirty="0" smtClean="0"/>
              <a:t> 사회정책 방향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439"/>
            <a:ext cx="10515600" cy="470412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ko-KR" altLang="en-US" dirty="0"/>
              <a:t>“이 보편 복지에서는 </a:t>
            </a:r>
            <a:r>
              <a:rPr lang="ko-KR" altLang="en-US" b="1" dirty="0"/>
              <a:t>적절한 자기 부담</a:t>
            </a:r>
            <a:r>
              <a:rPr lang="en-US" altLang="ko-KR" dirty="0"/>
              <a:t>, </a:t>
            </a:r>
            <a:r>
              <a:rPr lang="ko-KR" altLang="en-US" dirty="0" smtClean="0"/>
              <a:t>그 다음에 </a:t>
            </a:r>
            <a:r>
              <a:rPr lang="ko-KR" altLang="en-US" dirty="0"/>
              <a:t>서비스 원칙</a:t>
            </a:r>
            <a:r>
              <a:rPr lang="en-US" altLang="ko-KR" dirty="0"/>
              <a:t>, </a:t>
            </a:r>
            <a:r>
              <a:rPr lang="ko-KR" altLang="en-US" dirty="0" smtClean="0"/>
              <a:t>사회서비스로서 제공한다는 </a:t>
            </a:r>
            <a:r>
              <a:rPr lang="ko-KR" altLang="en-US" dirty="0"/>
              <a:t>원칙을 가지고 이것이 기술 발전과 또 </a:t>
            </a:r>
            <a:r>
              <a:rPr lang="ko-KR" altLang="en-US" b="1" dirty="0"/>
              <a:t>성장의 </a:t>
            </a:r>
            <a:r>
              <a:rPr lang="ko-KR" altLang="en-US" b="1" dirty="0" err="1"/>
              <a:t>선순환을</a:t>
            </a:r>
            <a:r>
              <a:rPr lang="ko-KR" altLang="en-US" b="1" dirty="0"/>
              <a:t> 줘야 된다</a:t>
            </a:r>
            <a:r>
              <a:rPr lang="ko-KR" altLang="en-US" dirty="0"/>
              <a:t>”</a:t>
            </a:r>
            <a:r>
              <a:rPr lang="en-US" altLang="ko-KR" dirty="0"/>
              <a:t>(2023</a:t>
            </a:r>
            <a:r>
              <a:rPr lang="ko-KR" altLang="en-US" dirty="0"/>
              <a:t>년 </a:t>
            </a:r>
            <a:r>
              <a:rPr lang="ko-KR" altLang="en-US" dirty="0" smtClean="0"/>
              <a:t>연두업무보고</a:t>
            </a:r>
            <a:r>
              <a:rPr lang="en-US" altLang="ko-KR" dirty="0"/>
              <a:t>, 2023.1.9</a:t>
            </a:r>
            <a:r>
              <a:rPr lang="en-US" altLang="ko-KR" dirty="0" smtClean="0"/>
              <a:t>)</a:t>
            </a:r>
          </a:p>
          <a:p>
            <a:pPr>
              <a:lnSpc>
                <a:spcPct val="160000"/>
              </a:lnSpc>
            </a:pPr>
            <a:r>
              <a:rPr lang="ko-KR" altLang="en-US" dirty="0"/>
              <a:t>이 </a:t>
            </a:r>
            <a:r>
              <a:rPr lang="ko-KR" altLang="en-US" b="1" dirty="0"/>
              <a:t>사회보장서비스 자체가 하나의 경쟁이 되고</a:t>
            </a:r>
            <a:r>
              <a:rPr lang="en-US" altLang="ko-KR" b="1" dirty="0"/>
              <a:t>, </a:t>
            </a:r>
            <a:r>
              <a:rPr lang="ko-KR" altLang="en-US" b="1" dirty="0"/>
              <a:t>시장화되면서 이것이 </a:t>
            </a:r>
            <a:r>
              <a:rPr lang="ko-KR" altLang="en-US" b="1" dirty="0" smtClean="0"/>
              <a:t>산업화된다고 하면</a:t>
            </a:r>
            <a:r>
              <a:rPr lang="en-US" altLang="ko-KR" dirty="0"/>
              <a:t>, </a:t>
            </a:r>
            <a:r>
              <a:rPr lang="ko-KR" altLang="en-US" dirty="0"/>
              <a:t>이거 자체도 우리 사회의 성장과 발전에 중요한 또 </a:t>
            </a:r>
            <a:r>
              <a:rPr lang="ko-KR" altLang="en-US" dirty="0" err="1"/>
              <a:t>팩터</a:t>
            </a:r>
            <a:r>
              <a:rPr lang="en-US" altLang="ko-KR" dirty="0"/>
              <a:t>(factor)</a:t>
            </a:r>
            <a:r>
              <a:rPr lang="ko-KR" altLang="en-US" dirty="0"/>
              <a:t>가 되기 때문에 </a:t>
            </a:r>
            <a:r>
              <a:rPr lang="ko-KR" altLang="en-US" dirty="0" smtClean="0"/>
              <a:t>우리가 좀 </a:t>
            </a:r>
            <a:r>
              <a:rPr lang="ko-KR" altLang="en-US" dirty="0"/>
              <a:t>많은 재정을 풀어서 사회보장을 부담을 해 주려고 하면</a:t>
            </a:r>
            <a:r>
              <a:rPr lang="en-US" altLang="ko-KR" dirty="0"/>
              <a:t>, </a:t>
            </a:r>
            <a:r>
              <a:rPr lang="ko-KR" altLang="en-US" dirty="0"/>
              <a:t>그러면 </a:t>
            </a:r>
            <a:r>
              <a:rPr lang="ko-KR" altLang="en-US" b="1" dirty="0"/>
              <a:t>사회보장서비스 </a:t>
            </a:r>
            <a:r>
              <a:rPr lang="ko-KR" altLang="en-US" b="1" dirty="0" smtClean="0"/>
              <a:t>자체도 시장화가 </a:t>
            </a:r>
            <a:r>
              <a:rPr lang="ko-KR" altLang="en-US" b="1" dirty="0"/>
              <a:t>되고</a:t>
            </a:r>
            <a:r>
              <a:rPr lang="en-US" altLang="ko-KR" b="1" dirty="0"/>
              <a:t>, </a:t>
            </a:r>
            <a:r>
              <a:rPr lang="ko-KR" altLang="en-US" b="1" dirty="0"/>
              <a:t>산업화가 되고</a:t>
            </a:r>
            <a:r>
              <a:rPr lang="en-US" altLang="ko-KR" b="1" dirty="0"/>
              <a:t>, </a:t>
            </a:r>
            <a:r>
              <a:rPr lang="ko-KR" altLang="en-US" b="1" dirty="0"/>
              <a:t>경쟁 체제가 되고 이렇게 가야 됩니다</a:t>
            </a:r>
            <a:r>
              <a:rPr lang="en-US" altLang="ko-KR" b="1" dirty="0" smtClean="0"/>
              <a:t>.</a:t>
            </a:r>
            <a:r>
              <a:rPr lang="en-US" altLang="ko-KR" b="1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사회보장 </a:t>
            </a:r>
            <a:r>
              <a:rPr lang="ko-KR" altLang="en-US" dirty="0" smtClean="0"/>
              <a:t>전략회의 모두 </a:t>
            </a:r>
            <a:r>
              <a:rPr lang="ko-KR" altLang="en-US" dirty="0"/>
              <a:t>발언 </a:t>
            </a:r>
            <a:r>
              <a:rPr lang="en-US" altLang="ko-KR" dirty="0"/>
              <a:t>2023.5.31</a:t>
            </a:r>
            <a:r>
              <a:rPr lang="en-US" altLang="ko-KR" dirty="0" smtClean="0"/>
              <a:t>)</a:t>
            </a:r>
          </a:p>
          <a:p>
            <a:pPr>
              <a:lnSpc>
                <a:spcPct val="160000"/>
              </a:lnSpc>
            </a:pPr>
            <a:r>
              <a:rPr lang="ko-KR" altLang="en-US" dirty="0"/>
              <a:t>“사회적 약자와 취약계층에 대한 배려와 지원을 국가의 핵심 사회 정책으로 </a:t>
            </a:r>
            <a:r>
              <a:rPr lang="ko-KR" altLang="en-US" dirty="0" smtClean="0"/>
              <a:t>채택하여 </a:t>
            </a:r>
            <a:r>
              <a:rPr lang="ko-KR" altLang="en-US" b="1" dirty="0" smtClean="0"/>
              <a:t>정치 </a:t>
            </a:r>
            <a:r>
              <a:rPr lang="ko-KR" altLang="en-US" b="1" dirty="0"/>
              <a:t>복지에서 약자 복지로 재정 지출 기조를 과감하게 전환</a:t>
            </a:r>
            <a:r>
              <a:rPr lang="ko-KR" altLang="en-US" dirty="0"/>
              <a:t>했습니다</a:t>
            </a:r>
            <a:r>
              <a:rPr lang="en-US" altLang="ko-KR" dirty="0"/>
              <a:t>.”(2023</a:t>
            </a:r>
            <a:r>
              <a:rPr lang="ko-KR" altLang="en-US" dirty="0"/>
              <a:t>년 </a:t>
            </a:r>
            <a:r>
              <a:rPr lang="ko-KR" altLang="en-US" dirty="0" smtClean="0"/>
              <a:t>광복절 축사</a:t>
            </a:r>
            <a:r>
              <a:rPr lang="en-US" altLang="ko-KR" dirty="0"/>
              <a:t>, 2023.8.15</a:t>
            </a:r>
            <a:r>
              <a:rPr lang="en-US" altLang="ko-KR" dirty="0" smtClean="0"/>
              <a:t>)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ko-KR" dirty="0" smtClean="0">
                <a:sym typeface="Wingdings" panose="05000000000000000000" pitchFamily="2" charset="2"/>
              </a:rPr>
              <a:t># </a:t>
            </a:r>
            <a:r>
              <a:rPr lang="ko-KR" altLang="en-US" dirty="0" smtClean="0">
                <a:sym typeface="Wingdings" panose="05000000000000000000" pitchFamily="2" charset="2"/>
              </a:rPr>
              <a:t>자기부담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ym typeface="Wingdings" panose="05000000000000000000" pitchFamily="2" charset="2"/>
              </a:rPr>
              <a:t>성장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ym typeface="Wingdings" panose="05000000000000000000" pitchFamily="2" charset="2"/>
              </a:rPr>
              <a:t>경쟁체제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ym typeface="Wingdings" panose="05000000000000000000" pitchFamily="2" charset="2"/>
              </a:rPr>
              <a:t>시장화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ym typeface="Wingdings" panose="05000000000000000000" pitchFamily="2" charset="2"/>
              </a:rPr>
              <a:t>산업화</a:t>
            </a:r>
            <a:r>
              <a:rPr lang="en-US" altLang="ko-KR" dirty="0" smtClean="0">
                <a:sym typeface="Wingdings" panose="05000000000000000000" pitchFamily="2" charset="2"/>
              </a:rPr>
              <a:t>(</a:t>
            </a:r>
            <a:r>
              <a:rPr lang="ko-KR" altLang="en-US" dirty="0" smtClean="0">
                <a:sym typeface="Wingdings" panose="05000000000000000000" pitchFamily="2" charset="2"/>
              </a:rPr>
              <a:t>민영화</a:t>
            </a:r>
            <a:r>
              <a:rPr lang="en-US" altLang="ko-KR" dirty="0" smtClean="0">
                <a:sym typeface="Wingdings" panose="05000000000000000000" pitchFamily="2" charset="2"/>
              </a:rPr>
              <a:t>), </a:t>
            </a:r>
            <a:r>
              <a:rPr lang="ko-KR" altLang="en-US" dirty="0" smtClean="0">
                <a:sym typeface="Wingdings" panose="05000000000000000000" pitchFamily="2" charset="2"/>
              </a:rPr>
              <a:t>약자복지</a:t>
            </a:r>
            <a:r>
              <a:rPr lang="en-US" altLang="ko-KR" dirty="0" smtClean="0">
                <a:sym typeface="Wingdings" panose="05000000000000000000" pitchFamily="2" charset="2"/>
              </a:rPr>
              <a:t>(</a:t>
            </a:r>
            <a:r>
              <a:rPr lang="ko-KR" altLang="en-US" dirty="0" smtClean="0">
                <a:sym typeface="Wingdings" panose="05000000000000000000" pitchFamily="2" charset="2"/>
              </a:rPr>
              <a:t>선별</a:t>
            </a:r>
            <a:r>
              <a:rPr lang="en-US" altLang="ko-KR" dirty="0" smtClean="0">
                <a:sym typeface="Wingdings" panose="05000000000000000000" pitchFamily="2" charset="2"/>
              </a:rPr>
              <a:t>), </a:t>
            </a:r>
            <a:r>
              <a:rPr lang="ko-KR" altLang="en-US" dirty="0" smtClean="0">
                <a:sym typeface="Wingdings" panose="05000000000000000000" pitchFamily="2" charset="2"/>
              </a:rPr>
              <a:t>재정 지출</a:t>
            </a:r>
            <a:r>
              <a:rPr lang="en-US" altLang="ko-KR" dirty="0" smtClean="0">
                <a:sym typeface="Wingdings" panose="05000000000000000000" pitchFamily="2" charset="2"/>
              </a:rPr>
              <a:t>(</a:t>
            </a:r>
            <a:r>
              <a:rPr lang="ko-KR" altLang="en-US" dirty="0" smtClean="0">
                <a:sym typeface="Wingdings" panose="05000000000000000000" pitchFamily="2" charset="2"/>
              </a:rPr>
              <a:t>긴축</a:t>
            </a:r>
            <a:r>
              <a:rPr lang="en-US" altLang="ko-KR" dirty="0" smtClean="0">
                <a:sym typeface="Wingdings" panose="05000000000000000000" pitchFamily="2" charset="2"/>
              </a:rPr>
              <a:t>)  </a:t>
            </a:r>
            <a:r>
              <a:rPr lang="ko-KR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민영화</a:t>
            </a:r>
            <a:r>
              <a:rPr lang="en-US" altLang="ko-KR" dirty="0" smtClean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선별복지</a:t>
            </a:r>
            <a:r>
              <a:rPr lang="en-US" altLang="ko-KR" dirty="0" smtClean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긴축</a:t>
            </a:r>
            <a:endParaRPr lang="en-US" altLang="ko-K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350381" y="293874"/>
            <a:ext cx="7183246" cy="82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3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22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최종 </a:t>
            </a:r>
            <a:r>
              <a:rPr lang="ko-KR" altLang="en-US" b="1" dirty="0" err="1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배치안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역시나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30" y="63288"/>
            <a:ext cx="4642870" cy="656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472" y="1204312"/>
            <a:ext cx="63315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ko-KR" altLang="en-US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아산병원은 울산</a:t>
            </a:r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삼성병원은 경기</a:t>
            </a:r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? (200% </a:t>
            </a:r>
            <a:r>
              <a:rPr lang="ko-KR" altLang="en-US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증원</a:t>
            </a:r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</a:t>
            </a:r>
          </a:p>
          <a:p>
            <a:pPr marL="342900" indent="-342900">
              <a:buAutoNum type="arabicParenR"/>
            </a:pPr>
            <a:r>
              <a:rPr lang="ko-KR" altLang="en-US" sz="2400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국립대의대 인원 </a:t>
            </a:r>
            <a:r>
              <a:rPr lang="en-US" altLang="ko-KR" sz="2400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806</a:t>
            </a:r>
            <a:r>
              <a:rPr lang="ko-KR" altLang="en-US" sz="2400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명</a:t>
            </a:r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사립대의대 증원 </a:t>
            </a:r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1194</a:t>
            </a:r>
            <a:r>
              <a:rPr lang="ko-KR" altLang="en-US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명</a:t>
            </a:r>
            <a:endParaRPr lang="en-US" altLang="ko-KR" sz="2400" dirty="0" smtClean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342900" indent="-342900">
              <a:buAutoNum type="arabicParenR"/>
            </a:pP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1194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명 중 </a:t>
            </a:r>
            <a:r>
              <a:rPr lang="ko-KR" altLang="en-US" sz="24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수도권 병원이 있는 사립대가 </a:t>
            </a:r>
            <a:r>
              <a:rPr lang="en-US" altLang="ko-KR" sz="24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764</a:t>
            </a:r>
            <a:r>
              <a:rPr lang="ko-KR" altLang="en-US" sz="24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명</a:t>
            </a:r>
            <a:r>
              <a:rPr lang="en-US" altLang="ko-KR" sz="24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(64%)</a:t>
            </a:r>
            <a:r>
              <a:rPr lang="ko-KR" altLang="en-US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으로 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사실상 수도권 민간 대형병원들의 민원수리 성격이 </a:t>
            </a:r>
            <a:r>
              <a:rPr lang="ko-KR" altLang="en-US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짙음</a:t>
            </a:r>
            <a:endParaRPr lang="en-US" altLang="ko-KR" sz="2400" dirty="0" smtClean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342900" indent="-342900">
              <a:buAutoNum type="arabicParenR"/>
            </a:pP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울산대 의대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서울아산병원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), 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성균관대 의대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삼성서울병원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강북삼성병원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), 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건국대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건대병원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), 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동국대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동국대일산병원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), 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순천향대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순천향대서울병원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순천향대부천병원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), 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관동대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국제성모병원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), 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을지대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을지대병원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의정부을지대병원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), 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차의과대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분당차병원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), 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한림대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성심병원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</a:t>
            </a:r>
            <a:endParaRPr lang="ko-KR" altLang="en-US" sz="2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8796457" y="2125683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8796457" y="4439392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8796457" y="5450774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8824167" y="3220194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8810312" y="3344249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8782602" y="5118266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8782602" y="5783284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8810312" y="3115293"/>
            <a:ext cx="1074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90" y="6313403"/>
            <a:ext cx="3083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의대증원배치결과</a:t>
            </a:r>
            <a:r>
              <a:rPr lang="en-US" altLang="ko-KR" sz="1400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(</a:t>
            </a:r>
            <a:r>
              <a:rPr lang="en-US" altLang="ko-KR" sz="1400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2023.3.)</a:t>
            </a:r>
            <a:endParaRPr lang="ko-KR" altLang="en-US" sz="1400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91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정부여당 총선 공약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34" y="3652837"/>
            <a:ext cx="5727066" cy="109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06" y="4719636"/>
            <a:ext cx="5803239" cy="214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508"/>
            <a:ext cx="5866412" cy="14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06" y="2027526"/>
            <a:ext cx="5633604" cy="1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2" y="1727054"/>
            <a:ext cx="5764358" cy="477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5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건강보험은 </a:t>
            </a:r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병원자본의 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쌈짓돈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178236"/>
              </p:ext>
            </p:extLst>
          </p:nvPr>
        </p:nvGraphicFramePr>
        <p:xfrm>
          <a:off x="892593" y="1005937"/>
          <a:ext cx="10104270" cy="2080140"/>
        </p:xfrm>
        <a:graphic>
          <a:graphicData uri="http://schemas.openxmlformats.org/drawingml/2006/table">
            <a:tbl>
              <a:tblPr/>
              <a:tblGrid>
                <a:gridCol w="40058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45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0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34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3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주요사업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최종 집행 예산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예상액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초과액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중기보장성</a:t>
                      </a:r>
                      <a:r>
                        <a:rPr lang="ko-KR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강화계획</a:t>
                      </a:r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(2014-2018)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241,360</a:t>
                      </a: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문재인케어</a:t>
                      </a:r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(2017-2022)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306,164</a:t>
                      </a:r>
                      <a:r>
                        <a:rPr lang="ko-KR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20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필수의료강화사업</a:t>
                      </a:r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(2024-2029)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100,000</a:t>
                      </a:r>
                      <a:r>
                        <a:rPr lang="ko-KR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20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20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071688" y="3108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88964"/>
              </p:ext>
            </p:extLst>
          </p:nvPr>
        </p:nvGraphicFramePr>
        <p:xfrm>
          <a:off x="916657" y="3213139"/>
          <a:ext cx="10056143" cy="2872740"/>
        </p:xfrm>
        <a:graphic>
          <a:graphicData uri="http://schemas.openxmlformats.org/drawingml/2006/table">
            <a:tbl>
              <a:tblPr/>
              <a:tblGrid>
                <a:gridCol w="39867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45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02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446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뇌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뇌혈관 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MRI 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재정지출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(2021)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2,529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 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2,053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약 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476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하복부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비뇨기 초음파 재정지출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(2021)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685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499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약 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중증진료체계 강화 시범사업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삼성서울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인하대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울산대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)(</a:t>
                      </a:r>
                      <a:r>
                        <a:rPr lang="en-US" altLang="ko-K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2024.1.22)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3,600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개병원 보상금 총액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진료거부 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주간 </a:t>
                      </a:r>
                      <a:r>
                        <a:rPr lang="ko-KR" alt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비상진료한시수가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(2024.2.22)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  <a:r>
                        <a:rPr lang="ko-KR" alt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진료거부 매달 </a:t>
                      </a:r>
                      <a:r>
                        <a:rPr lang="ko-KR" alt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건보지원금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(2024.3.7)</a:t>
                      </a:r>
                      <a:endParaRPr lang="ko-KR" altLang="en-US" sz="18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1882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억원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ko-KR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매달</a:t>
                      </a:r>
                      <a:r>
                        <a:rPr lang="en-US" altLang="ko-K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ko-KR" altLang="en-US" sz="180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800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071688" y="2870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48320" y="6210796"/>
            <a:ext cx="11120127" cy="486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국민의료비 절감에는 아깝지만</a:t>
            </a:r>
            <a:r>
              <a:rPr lang="en-US" altLang="ko-KR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대형병원 </a:t>
            </a:r>
            <a:r>
              <a:rPr lang="ko-KR" altLang="en-US" sz="2800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살리는데는</a:t>
            </a:r>
            <a:r>
              <a:rPr lang="ko-KR" altLang="en-US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퍼줄 수 있다</a:t>
            </a:r>
            <a:r>
              <a:rPr lang="en-US" altLang="ko-KR" sz="28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sz="28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351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0" y="1026"/>
            <a:ext cx="10515600" cy="1236926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1882</a:t>
            </a:r>
            <a:r>
              <a:rPr lang="ko-KR" altLang="en-US" dirty="0" err="1" smtClean="0"/>
              <a:t>억원이면</a:t>
            </a:r>
            <a:r>
              <a:rPr lang="ko-KR" altLang="en-US" dirty="0" smtClean="0"/>
              <a:t> 무엇을 할 수 있을까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1237952"/>
            <a:ext cx="11252652" cy="547160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 smtClean="0"/>
              <a:t>좋은 공공병원 매달 </a:t>
            </a:r>
            <a:r>
              <a:rPr lang="en-US" altLang="ko-KR" dirty="0" smtClean="0"/>
              <a:t>1</a:t>
            </a:r>
            <a:r>
              <a:rPr lang="ko-KR" altLang="en-US" dirty="0" smtClean="0"/>
              <a:t>개 이상 건립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‘</a:t>
            </a:r>
            <a:r>
              <a:rPr lang="ko-KR" altLang="en-US" dirty="0" err="1" smtClean="0"/>
              <a:t>지역의사제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를 통한 지역의무 복무 의사 매달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명 선발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MRI, </a:t>
            </a:r>
            <a:r>
              <a:rPr lang="ko-KR" altLang="en-US" dirty="0" smtClean="0"/>
              <a:t>초음파 전면 급여화 및 일부 로봇수술 급여화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 smtClean="0"/>
              <a:t>공공의대 설립 및 지역공공의료 임금 확보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 smtClean="0"/>
              <a:t>일차의료 시범사업  전면 시행</a:t>
            </a:r>
            <a:r>
              <a:rPr lang="en-US" altLang="ko-KR" dirty="0" smtClean="0"/>
              <a:t>(</a:t>
            </a:r>
            <a:r>
              <a:rPr lang="ko-KR" altLang="en-US" dirty="0" smtClean="0"/>
              <a:t>주치의제 참여 의료기관과 환자 모두에 인센티브 제공</a:t>
            </a:r>
            <a:r>
              <a:rPr lang="en-US" altLang="ko-KR" dirty="0" smtClean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 smtClean="0"/>
              <a:t>매달 외상전문센터 </a:t>
            </a:r>
            <a:r>
              <a:rPr lang="en-US" altLang="ko-KR" dirty="0" smtClean="0"/>
              <a:t>18</a:t>
            </a:r>
            <a:r>
              <a:rPr lang="ko-KR" altLang="en-US" dirty="0" smtClean="0"/>
              <a:t>곳 유치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운영</a:t>
            </a:r>
            <a:r>
              <a:rPr lang="en-US" altLang="ko-KR" dirty="0" smtClean="0"/>
              <a:t>(</a:t>
            </a:r>
            <a:r>
              <a:rPr lang="ko-KR" altLang="en-US" dirty="0" smtClean="0"/>
              <a:t>외상센터 </a:t>
            </a:r>
            <a:r>
              <a:rPr lang="ko-KR" altLang="en-US" dirty="0" err="1" smtClean="0"/>
              <a:t>장비비</a:t>
            </a:r>
            <a:r>
              <a:rPr lang="ko-KR" altLang="en-US" dirty="0" smtClean="0"/>
              <a:t> </a:t>
            </a:r>
            <a:r>
              <a:rPr lang="en-US" altLang="ko-KR" dirty="0" smtClean="0"/>
              <a:t>80</a:t>
            </a:r>
            <a:r>
              <a:rPr lang="ko-KR" altLang="en-US" dirty="0" err="1" smtClean="0"/>
              <a:t>억원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연간운영비 </a:t>
            </a:r>
            <a:r>
              <a:rPr lang="en-US" altLang="ko-KR" dirty="0" smtClean="0"/>
              <a:t>8-28</a:t>
            </a:r>
            <a:r>
              <a:rPr lang="ko-KR" altLang="en-US" dirty="0" err="1" smtClean="0"/>
              <a:t>억원</a:t>
            </a:r>
            <a:r>
              <a:rPr lang="ko-KR" altLang="en-US" dirty="0" smtClean="0"/>
              <a:t> 등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733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5" y="1143677"/>
            <a:ext cx="4951412" cy="3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41" y="1143677"/>
            <a:ext cx="6557056" cy="302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8699" y="4447197"/>
            <a:ext cx="10091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</a:t>
            </a:r>
            <a:r>
              <a:rPr lang="ko-KR" altLang="en-US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화물연대 </a:t>
            </a:r>
            <a:r>
              <a:rPr lang="ko-KR" altLang="en-US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파업 공격</a:t>
            </a:r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건설노동자</a:t>
            </a:r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</a:t>
            </a:r>
            <a:r>
              <a:rPr lang="ko-KR" altLang="en-US" sz="2800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건폭</a:t>
            </a:r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</a:t>
            </a:r>
            <a:r>
              <a:rPr lang="ko-KR" altLang="en-US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공격</a:t>
            </a:r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물가 잘 잡았다</a:t>
            </a:r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.?</a:t>
            </a:r>
          </a:p>
          <a:p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</a:t>
            </a:r>
            <a:r>
              <a:rPr lang="ko-KR" altLang="en-US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“</a:t>
            </a:r>
            <a:r>
              <a:rPr lang="ko-KR" altLang="en-US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의료산업 발전에 따라 바이오</a:t>
            </a:r>
            <a:r>
              <a:rPr lang="en-US" altLang="ko-KR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신약</a:t>
            </a:r>
            <a:r>
              <a:rPr lang="en-US" altLang="ko-KR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 기기 등 의사들을 필요로 하는 시장도 엄청나게 커질 것</a:t>
            </a:r>
            <a:r>
              <a:rPr lang="ko-KR" altLang="en-US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”</a:t>
            </a:r>
            <a:endParaRPr lang="en-US" altLang="ko-KR" sz="2800" dirty="0" smtClean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</a:t>
            </a:r>
            <a:r>
              <a:rPr lang="ko-KR" altLang="en-US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“</a:t>
            </a:r>
            <a:r>
              <a:rPr lang="ko-KR" altLang="en-US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의료서비스의 수출과 의료 </a:t>
            </a:r>
            <a:r>
              <a:rPr lang="ko-KR" altLang="en-US" sz="28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바이오의</a:t>
            </a:r>
            <a:r>
              <a:rPr lang="ko-KR" altLang="en-US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해외 시장 개척 과정에서</a:t>
            </a:r>
            <a:r>
              <a:rPr lang="en-US" altLang="ko-KR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의사들에게 더 크고</a:t>
            </a:r>
            <a:r>
              <a:rPr lang="en-US" altLang="ko-KR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ko-KR" altLang="en-US" sz="28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더 많은 기회의 문이 열릴 것”</a:t>
            </a:r>
          </a:p>
        </p:txBody>
      </p:sp>
      <p:sp>
        <p:nvSpPr>
          <p:cNvPr id="5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0" y="1026"/>
            <a:ext cx="10515600" cy="1236926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여론은 상관없는 만우절 대국민담화</a:t>
            </a:r>
            <a:r>
              <a:rPr lang="en-US" altLang="ko-KR" dirty="0" smtClean="0"/>
              <a:t>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99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02" y="1475466"/>
            <a:ext cx="4975277" cy="482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55" y="2026784"/>
            <a:ext cx="51530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70" y="609317"/>
            <a:ext cx="5105396" cy="120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70" y="3736180"/>
            <a:ext cx="5171465" cy="11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69" y="5317679"/>
            <a:ext cx="5171465" cy="98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251460" y="274836"/>
            <a:ext cx="6576595" cy="1200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보수언론이 놀라 뒷수습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</a:rPr>
              <a:t>?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30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574" y="363209"/>
            <a:ext cx="6342297" cy="221194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22</a:t>
            </a:r>
            <a:r>
              <a:rPr lang="ko-KR" altLang="en-US" dirty="0" smtClean="0"/>
              <a:t>대 총선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주요공약 간단 분석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2575152"/>
            <a:ext cx="206692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56" y="3465739"/>
            <a:ext cx="34575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86" y="2992055"/>
            <a:ext cx="3738788" cy="308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05" y="400050"/>
            <a:ext cx="326707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91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31113"/>
              </p:ext>
            </p:extLst>
          </p:nvPr>
        </p:nvGraphicFramePr>
        <p:xfrm>
          <a:off x="3289413" y="166255"/>
          <a:ext cx="8467107" cy="6579128"/>
        </p:xfrm>
        <a:graphic>
          <a:graphicData uri="http://schemas.openxmlformats.org/drawingml/2006/table">
            <a:tbl>
              <a:tblPr/>
              <a:tblGrid>
                <a:gridCol w="1802110"/>
                <a:gridCol w="6664997"/>
              </a:tblGrid>
              <a:tr h="242463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정당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공약</a:t>
                      </a:r>
                      <a:endParaRPr lang="ko-KR" altLang="en-US" sz="140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199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더불어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민주당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합리적인 의대 정원 확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대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와 함께 공공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필수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 의료 강화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지역의사제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공공의대 및 지역의대 신설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로 공공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필수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 의료 강화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필수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 의료 강화를 위한 합리적 의료인 증원계획 마련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필수의료 분야 의료사고에 대한 국가책임 강화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전공의 수련환경 및 간호인력 처우 획기적 개선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9583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국민의 힘</a:t>
                      </a:r>
                      <a:endParaRPr lang="ko-KR" altLang="en-US" sz="140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 의료 인프라와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접근성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대폭 개선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① 지역의료격차 해소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의료 인프라 취약 지역의 의료수요와 여건 고려하여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지역의대 신설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추진 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지역의료격차 해소 특별법 제정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 공공병원 육성하여 스마트 병실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대학병원과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원격협진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체계 등 갖춘 스마트 공공병원으로 육성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이동식 스마트 병원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디지털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헬스케어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비대면 진료 대폭 확대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소아전문응급의료센터 전국 확대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소아응급환자의 야간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휴일 진료 사각지대 해소 위한 달빛어린이병원 확대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890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녹색정의당</a:t>
                      </a:r>
                      <a:endParaRPr lang="ko-KR" altLang="en-US" sz="140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필수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공공의료 강화로 지역소멸 방지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건강도시 실현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지역인재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선발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지역에서 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년간 의무 복무하는 지역 공공의대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설치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개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중진료권마다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병상 이상의 현대식 공공병원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설립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병상 규모의 국립의학전문대학원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설립으로 국가표준 선도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국립대 의대 증원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공공병원 산부인과 및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산후조리원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설치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재가 산후조리 시 출산가정 전문간호사 방문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788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진보당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㉠ 전국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모든 지역에 공공병원 건립</a:t>
                      </a:r>
                      <a:endParaRPr lang="ko-KR" altLang="en-US" sz="1400" b="1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지방의료원 설립과 운영 법률 개정 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중진료권별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지방의료원 설립 의무화</a:t>
                      </a:r>
                      <a:endParaRPr lang="ko-KR" altLang="en-US" sz="1400" b="1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대통령령 개정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예비타당성조사 면제 대상에 공공병원 추가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광역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기초 공공병원 설립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운영 조례 제정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marL="285750" indent="-28575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광역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시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도별 공공요양병원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공공재활병원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공공어린이병원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감염병전담병원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건립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추진</a:t>
                      </a:r>
                      <a:endParaRPr lang="en-US" altLang="ko-K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indent="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㉡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공공산후조리원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확충으로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산후조리에 대한 국가책임 강화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전국의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시군구에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한 개 이상씩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공공산후조리원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개원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40640" marR="40640" marT="8128" marB="81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9418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 rot="10800000" flipV="1">
            <a:off x="367513" y="2054225"/>
            <a:ext cx="2423188" cy="2402774"/>
          </a:xfrm>
        </p:spPr>
        <p:txBody>
          <a:bodyPr>
            <a:normAutofit/>
          </a:bodyPr>
          <a:lstStyle/>
          <a:p>
            <a:r>
              <a:rPr lang="ko-KR" altLang="en-US" smtClean="0"/>
              <a:t>의료공급 </a:t>
            </a:r>
            <a:r>
              <a:rPr lang="ko-KR" altLang="en-US" dirty="0" smtClean="0"/>
              <a:t>공약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29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9418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 rot="10800000" flipV="1">
            <a:off x="367513" y="2054225"/>
            <a:ext cx="2423188" cy="2402774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건강보장 공약</a:t>
            </a:r>
            <a:endParaRPr lang="ko-KR" altLang="en-US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653620"/>
              </p:ext>
            </p:extLst>
          </p:nvPr>
        </p:nvGraphicFramePr>
        <p:xfrm>
          <a:off x="3835731" y="261254"/>
          <a:ext cx="7422076" cy="6400802"/>
        </p:xfrm>
        <a:graphic>
          <a:graphicData uri="http://schemas.openxmlformats.org/drawingml/2006/table">
            <a:tbl>
              <a:tblPr/>
              <a:tblGrid>
                <a:gridCol w="1632605"/>
                <a:gridCol w="5789471"/>
              </a:tblGrid>
              <a:tr h="386640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정당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공약</a:t>
                      </a:r>
                      <a:endParaRPr lang="ko-KR" altLang="en-US" sz="140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723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더불어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민주당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윤석열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정부가 중단한 건강보험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보장성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확대를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재추진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하여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국민의 의료비 부담 경감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임플란트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건강보험 적용 연령 인하 및 급여 확대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특정 질환에 대한 첨단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로봇수술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건강보험 급여화 등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640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국민의 힘</a:t>
                      </a:r>
                      <a:endParaRPr lang="ko-KR" altLang="en-US" sz="140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없음</a:t>
                      </a:r>
                      <a:endParaRPr lang="ko-KR" altLang="en-US" sz="140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5789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녹색정의당</a:t>
                      </a:r>
                      <a:endParaRPr lang="ko-KR" altLang="en-US" sz="140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전국민 병원비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연간 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만원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상한제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실시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건강보험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보장률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80%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확대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혼합진료 금지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및 </a:t>
                      </a:r>
                      <a:r>
                        <a:rPr lang="ko-KR" alt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적정수가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로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비급여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해소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상급종합병원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공공병원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300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병상 이상 종합병원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전문병원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재활병원 모든 병동에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간호간병 통합서비스 전면 실시로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보호자없는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병원 실현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□ 임신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출생 사회책임제로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무상 임신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출생 실현</a:t>
                      </a:r>
                      <a:endParaRPr lang="ko-KR" altLang="en-US" sz="1400" b="1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임신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출산에 소요되는 의료비 전액 지원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원스톱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상담창구 및 지원체계 마련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254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새로운 미래</a:t>
                      </a:r>
                      <a:endParaRPr lang="ko-KR" altLang="en-US" sz="140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치매가족 산정 특례 적용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어르신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임플란트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지원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개에서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개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1756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진보당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② 건강보험으로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상병수당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간병비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지원</a:t>
                      </a:r>
                      <a:endParaRPr lang="ko-KR" altLang="en-US" sz="1400" b="1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○ 직장가입 사각지대 해소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노무제공자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예술인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프리랜서 등을 모두 직장가입으로 포괄하는 근거 조항 신설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피보험자격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확인청구 의무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불이행시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제재 규정 마련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피부양자 자격범위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에 사실혼 배우자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생활동반자 관계 포함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57663" marR="57663" marT="11533" marB="1153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87626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298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9418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 rot="10800000" flipV="1">
            <a:off x="106256" y="2054225"/>
            <a:ext cx="1366284" cy="2402774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지역의료</a:t>
            </a:r>
            <a:endParaRPr lang="ko-KR" alt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87626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872039"/>
              </p:ext>
            </p:extLst>
          </p:nvPr>
        </p:nvGraphicFramePr>
        <p:xfrm>
          <a:off x="1472541" y="71250"/>
          <a:ext cx="10604664" cy="6712015"/>
        </p:xfrm>
        <a:graphic>
          <a:graphicData uri="http://schemas.openxmlformats.org/drawingml/2006/table">
            <a:tbl>
              <a:tblPr/>
              <a:tblGrid>
                <a:gridCol w="1425038"/>
                <a:gridCol w="9179626"/>
              </a:tblGrid>
              <a:tr h="228465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정당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공약</a:t>
                      </a:r>
                      <a:endParaRPr lang="ko-KR" altLang="en-US" sz="140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8445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더불어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민주당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법개정과 연계하여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주치의 단계적 도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입 확대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(*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국립공공보건의료대학 설립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운영법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지역의사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양성법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방문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비대면 진료 연계한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노인주치의제도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확립 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</a:t>
                      </a:r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요양병원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간병비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지원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으로 어르신 간병 부담 경감 및 간병 서비스 질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개선 </a:t>
                      </a: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요양병원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입원환자에 대한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간병비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건강보험 적용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간병인 양성체계 마련하여 간병 질 관리 제고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노인장기요양보험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수급권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확장을 통한 공적 돌봄 대상 어르신 확대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8575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국민의 힘</a:t>
                      </a:r>
                      <a:endParaRPr lang="ko-KR" altLang="en-US" sz="140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이동식 스마트 병원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디지털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헬스케어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비대면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진료 대폭 확대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를 통한 지역 주민의 의료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건강관리서비스 접근의 시간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거리 장벽 제거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초고령화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지역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의료취약지를 중심으로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ICT,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모바일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장비 기반 디지털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헬스케어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기술을 활용하여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원격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협진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및 어르신 건강관리서비스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본격 활성화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년부터 의료시설이 부족한 농촌지역에 찾아가는 의료서비스 지원을 위한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농어촌 왕진버스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사업추진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신뢰할 수 있는 간병 환경 구축 및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간병비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부담 국가 책임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①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간병비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부담 국가 책임 강화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요양병원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간병비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급여화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추진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간병인 등록 및 자격관리제 및 간병비용 연말정산 세액 공제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재택의료센터 및 서비스 적용 확대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간병로봇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등 첨단기술 도입 촉진을 위해 장기요양보험의 복지용구 예비급여 시범사업 대상 품목 및 연 한도액 확대 검토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699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녹색정의당</a:t>
                      </a:r>
                      <a:endParaRPr lang="ko-KR" altLang="en-US" sz="140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나와 가족의 건강을 책임지는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전국민 주치의제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도입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지역 격차 없는 건강복지도시 실현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보건지소와 건강생활지원센터 확대 강화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국공립 장기요양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30%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확대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방문재활급여 등 급여 다양화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장기요양보호사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종합대책 마련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043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새로운 미래</a:t>
                      </a:r>
                      <a:endParaRPr lang="ko-KR" altLang="en-US" sz="140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①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전국민 주치의제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도입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아동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·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청소년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고령층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장애인 등 취약계층을 시작으로 단계적 확대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적정수가 및 지불보상체계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개편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699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</a:t>
                      </a:r>
                      <a:r>
                        <a:rPr lang="ko-KR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개혁신당</a:t>
                      </a:r>
                      <a:endParaRPr lang="ko-KR" altLang="en-US" sz="140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○ </a:t>
                      </a:r>
                      <a:r>
                        <a:rPr lang="ko-KR" alt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폐교 공간을 이용한 공공요양원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설립으로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초고령사회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대비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폐교 인근 고령층 지역주민 대상 입주 수요조사를 통한 시범사업 지역 선정</a:t>
                      </a:r>
                      <a:endParaRPr lang="ko-KR" alt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ko-KR" alt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수도권에 거주하는 고령자 중 지방에 있는 공공요양원 입소 시 추가 혜택 부여로 지역으로 인구 분산 유도</a:t>
                      </a:r>
                      <a:endParaRPr lang="ko-KR" altLang="en-US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043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진보당</a:t>
                      </a:r>
                      <a:endParaRPr lang="ko-KR" altLang="en-US" sz="1400" dirty="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○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돌봄지원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제공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미성년 자녀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장애인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중증환자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노인 등을 돌보고 있는 사람이 요양급여를 받을 경우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돌봄지원제공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돌봄서비스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또는 </a:t>
                      </a:r>
                      <a:r>
                        <a:rPr lang="ko-KR" alt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돌봄대체수당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ko-KR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지급 ○ 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요양급여 대상에 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'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'</a:t>
                      </a: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추가</a:t>
                      </a: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요양급여에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간병비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항목 추가</a:t>
                      </a:r>
                      <a:endParaRPr lang="ko-KR" altLang="en-US" sz="1400" b="1" dirty="0">
                        <a:effectLst/>
                      </a:endParaRPr>
                    </a:p>
                  </a:txBody>
                  <a:tcPr marL="36581" marR="36581" marT="7316" marB="731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75163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5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ko-KR" altLang="en-US" dirty="0" smtClean="0"/>
              <a:t>건강보험 재정 긴축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62" y="1301262"/>
            <a:ext cx="10662138" cy="53222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o-KR" altLang="en-US" sz="2000" b="1" dirty="0"/>
              <a:t>지난 </a:t>
            </a:r>
            <a:r>
              <a:rPr lang="en-US" altLang="ko-KR" sz="2000" b="1" dirty="0"/>
              <a:t>5</a:t>
            </a:r>
            <a:r>
              <a:rPr lang="ko-KR" altLang="en-US" sz="2000" b="1" dirty="0" smtClean="0"/>
              <a:t>년간 </a:t>
            </a:r>
            <a:r>
              <a:rPr lang="ko-KR" altLang="en-US" sz="2000" b="1" dirty="0" err="1" smtClean="0"/>
              <a:t>보장성</a:t>
            </a:r>
            <a:r>
              <a:rPr lang="ko-KR" altLang="en-US" sz="2000" b="1" dirty="0" smtClean="0"/>
              <a:t> </a:t>
            </a:r>
            <a:r>
              <a:rPr lang="ko-KR" altLang="en-US" sz="2000" b="1" dirty="0"/>
              <a:t>강화에 </a:t>
            </a:r>
            <a:r>
              <a:rPr lang="en-US" altLang="ko-KR" sz="2000" b="1" dirty="0"/>
              <a:t>20</a:t>
            </a:r>
            <a:r>
              <a:rPr lang="ko-KR" altLang="en-US" sz="2000" b="1" dirty="0"/>
              <a:t>조 원을 넘게 쏟아 부었지만</a:t>
            </a:r>
            <a:r>
              <a:rPr lang="en-US" altLang="ko-KR" sz="2000" b="1" dirty="0"/>
              <a:t>, </a:t>
            </a:r>
            <a:r>
              <a:rPr lang="en-US" altLang="ko-KR" sz="2000" b="1" dirty="0" smtClean="0"/>
              <a:t>.. </a:t>
            </a:r>
            <a:r>
              <a:rPr lang="ko-KR" altLang="en-US" sz="2000" b="1" dirty="0" smtClean="0"/>
              <a:t>인기</a:t>
            </a:r>
            <a:r>
              <a:rPr lang="ko-KR" altLang="en-US" sz="2000" b="1" dirty="0"/>
              <a:t> </a:t>
            </a:r>
            <a:r>
              <a:rPr lang="ko-KR" altLang="en-US" sz="2000" b="1" dirty="0" smtClean="0"/>
              <a:t>영합적 </a:t>
            </a:r>
            <a:r>
              <a:rPr lang="ko-KR" altLang="en-US" sz="2000" b="1" dirty="0" err="1"/>
              <a:t>포퓰리즘</a:t>
            </a:r>
            <a:r>
              <a:rPr lang="ko-KR" altLang="en-US" sz="2000" b="1" dirty="0"/>
              <a:t> 정책은 재정을 파탄</a:t>
            </a:r>
            <a:r>
              <a:rPr lang="ko-KR" altLang="en-US" sz="2000" dirty="0"/>
              <a:t>시켜</a:t>
            </a:r>
            <a:r>
              <a:rPr lang="en-US" altLang="ko-KR" sz="2000" dirty="0" smtClean="0"/>
              <a:t>(2022.12. </a:t>
            </a:r>
            <a:r>
              <a:rPr lang="ko-KR" altLang="en-US" sz="2000" dirty="0" smtClean="0"/>
              <a:t>국무회의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대통령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ko-KR" altLang="en-US" sz="2000" dirty="0"/>
              <a:t>앞으로 정부는 국민들께서 적정하게 이용 중인 건강보험 혜택은 유지하되</a:t>
            </a:r>
            <a:r>
              <a:rPr lang="en-US" altLang="ko-KR" sz="2000" dirty="0"/>
              <a:t>, </a:t>
            </a:r>
            <a:r>
              <a:rPr lang="ko-KR" altLang="en-US" sz="2000" dirty="0"/>
              <a:t>건강보험의 지속가능성을 확보할 수 있도록 </a:t>
            </a:r>
            <a:r>
              <a:rPr lang="ko-KR" altLang="en-US" sz="2000" b="1" dirty="0"/>
              <a:t>재정 효율화를 추진</a:t>
            </a:r>
            <a:r>
              <a:rPr lang="ko-KR" altLang="en-US" sz="2000" dirty="0"/>
              <a:t>할 계획이다</a:t>
            </a:r>
            <a:r>
              <a:rPr lang="en-US" altLang="ko-KR" sz="2000" dirty="0"/>
              <a:t>. </a:t>
            </a:r>
            <a:r>
              <a:rPr lang="ko-KR" altLang="en-US" sz="2000" dirty="0"/>
              <a:t>이를 통해 절감된 재정은 ▴국민 생명과 직결된 필수의료와 국민 부담이 큰 ▴재난적 의료비 지원 등에 투입하고자 한다</a:t>
            </a:r>
            <a:r>
              <a:rPr lang="en-US" altLang="ko-KR" sz="2000" dirty="0"/>
              <a:t>.</a:t>
            </a:r>
            <a:r>
              <a:rPr lang="en-US" altLang="ko-KR" sz="2000" dirty="0" smtClean="0"/>
              <a:t>(2022.12. </a:t>
            </a:r>
            <a:r>
              <a:rPr lang="ko-KR" altLang="en-US" sz="2000" dirty="0" smtClean="0"/>
              <a:t>보건복지부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건강보험 지속가능성 제고</a:t>
            </a:r>
            <a:r>
              <a:rPr lang="en-US" altLang="ko-KR" sz="2000" dirty="0" smtClean="0"/>
              <a:t>..</a:t>
            </a:r>
            <a:r>
              <a:rPr lang="ko-KR" altLang="en-US" sz="2000" dirty="0" smtClean="0"/>
              <a:t> 방안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안</a:t>
            </a:r>
            <a:r>
              <a:rPr lang="en-US" altLang="ko-KR" sz="2000" dirty="0" smtClean="0"/>
              <a:t>))</a:t>
            </a:r>
          </a:p>
          <a:p>
            <a:pPr>
              <a:lnSpc>
                <a:spcPct val="100000"/>
              </a:lnSpc>
            </a:pPr>
            <a:r>
              <a:rPr lang="ko-KR" altLang="en-US" sz="2000" dirty="0"/>
              <a:t>“</a:t>
            </a:r>
            <a:r>
              <a:rPr lang="en-US" altLang="ko-KR" sz="2000" dirty="0"/>
              <a:t>MRI </a:t>
            </a:r>
            <a:r>
              <a:rPr lang="ko-KR" altLang="en-US" sz="2000" dirty="0"/>
              <a:t>등 고가의 영상검사에 대한 </a:t>
            </a:r>
            <a:r>
              <a:rPr lang="ko-KR" altLang="en-US" sz="2000" b="1" dirty="0"/>
              <a:t>급격한 </a:t>
            </a:r>
            <a:r>
              <a:rPr lang="ko-KR" altLang="en-US" sz="2000" b="1" dirty="0" err="1"/>
              <a:t>보장성</a:t>
            </a:r>
            <a:r>
              <a:rPr lang="ko-KR" altLang="en-US" sz="2000" b="1" dirty="0"/>
              <a:t> 강화로 일부 불필요한 검사가 남용된 측면</a:t>
            </a:r>
            <a:r>
              <a:rPr lang="ko-KR" altLang="en-US" sz="2000" dirty="0"/>
              <a:t>이 있다”라며</a:t>
            </a:r>
            <a:r>
              <a:rPr lang="en-US" altLang="ko-KR" sz="2000" dirty="0"/>
              <a:t>,“</a:t>
            </a:r>
            <a:r>
              <a:rPr lang="ko-KR" altLang="en-US" sz="2000" dirty="0"/>
              <a:t>이번 고시 개정을 통해 고가 영상 검사는 </a:t>
            </a:r>
            <a:r>
              <a:rPr lang="ko-KR" altLang="en-US" sz="2000" b="1" dirty="0"/>
              <a:t>꼭 필요한 경우에 한해 건강보험으로 보장</a:t>
            </a:r>
            <a:r>
              <a:rPr lang="ko-KR" altLang="en-US" sz="2000" dirty="0"/>
              <a:t>될 것이며</a:t>
            </a:r>
            <a:r>
              <a:rPr lang="en-US" altLang="ko-KR" sz="2000" dirty="0"/>
              <a:t>, </a:t>
            </a:r>
            <a:r>
              <a:rPr lang="ko-KR" altLang="en-US" sz="2000" dirty="0"/>
              <a:t>이를 통해 절감된 재정은 중증</a:t>
            </a:r>
            <a:r>
              <a:rPr lang="en-US" altLang="ko-KR" sz="2000" dirty="0"/>
              <a:t>, </a:t>
            </a:r>
            <a:r>
              <a:rPr lang="ko-KR" altLang="en-US" sz="2000" dirty="0"/>
              <a:t>필수 의료 등 가치 있는 분야에 투입될 수 있도록 </a:t>
            </a:r>
            <a:r>
              <a:rPr lang="ko-KR" altLang="en-US" sz="2000" b="1" dirty="0"/>
              <a:t>건강보험을 </a:t>
            </a:r>
            <a:r>
              <a:rPr lang="ko-KR" altLang="en-US" sz="2000" b="1" dirty="0" err="1"/>
              <a:t>내실화</a:t>
            </a:r>
            <a:r>
              <a:rPr lang="ko-KR" altLang="en-US" sz="2000" dirty="0" err="1"/>
              <a:t>해나가겠다</a:t>
            </a:r>
            <a:r>
              <a:rPr lang="ko-KR" altLang="en-US" sz="2000" dirty="0"/>
              <a:t>”</a:t>
            </a:r>
            <a:r>
              <a:rPr lang="en-US" altLang="ko-KR" sz="2000" dirty="0" smtClean="0"/>
              <a:t>(2023.7, </a:t>
            </a:r>
            <a:r>
              <a:rPr lang="ko-KR" altLang="en-US" sz="2000" dirty="0"/>
              <a:t>정윤순 건강보험정책국장</a:t>
            </a:r>
            <a:r>
              <a:rPr lang="en-US" altLang="ko-KR" sz="2000" dirty="0" smtClean="0"/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ko-KR" sz="20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ko-KR" altLang="en-US" sz="2000" dirty="0" smtClean="0">
                <a:sym typeface="Wingdings" panose="05000000000000000000" pitchFamily="2" charset="2"/>
              </a:rPr>
              <a:t>재정절감을 통한 </a:t>
            </a:r>
            <a:r>
              <a:rPr lang="en-US" altLang="ko-KR" sz="2000" dirty="0" smtClean="0">
                <a:sym typeface="Wingdings" panose="05000000000000000000" pitchFamily="2" charset="2"/>
              </a:rPr>
              <a:t>‘</a:t>
            </a:r>
            <a:r>
              <a:rPr lang="ko-KR" altLang="en-US" sz="2000" dirty="0" smtClean="0">
                <a:sym typeface="Wingdings" panose="05000000000000000000" pitchFamily="2" charset="2"/>
              </a:rPr>
              <a:t>필수의료</a:t>
            </a:r>
            <a:r>
              <a:rPr lang="en-US" altLang="ko-KR" sz="2000" dirty="0" smtClean="0">
                <a:sym typeface="Wingdings" panose="05000000000000000000" pitchFamily="2" charset="2"/>
              </a:rPr>
              <a:t>(?)’’</a:t>
            </a:r>
            <a:r>
              <a:rPr lang="ko-KR" altLang="en-US" sz="2000" dirty="0" err="1" smtClean="0">
                <a:sym typeface="Wingdings" panose="05000000000000000000" pitchFamily="2" charset="2"/>
              </a:rPr>
              <a:t>재난적의료비</a:t>
            </a:r>
            <a:r>
              <a:rPr lang="en-US" altLang="ko-KR" sz="2000" dirty="0" smtClean="0">
                <a:sym typeface="Wingdings" panose="05000000000000000000" pitchFamily="2" charset="2"/>
              </a:rPr>
              <a:t>‘ </a:t>
            </a:r>
            <a:r>
              <a:rPr lang="ko-KR" altLang="en-US" sz="2000" dirty="0" smtClean="0">
                <a:sym typeface="Wingdings" panose="05000000000000000000" pitchFamily="2" charset="2"/>
              </a:rPr>
              <a:t>투입</a:t>
            </a:r>
            <a:r>
              <a:rPr lang="en-US" altLang="ko-KR" sz="2000" dirty="0" smtClean="0">
                <a:sym typeface="Wingdings" panose="05000000000000000000" pitchFamily="2" charset="2"/>
              </a:rPr>
              <a:t>, </a:t>
            </a:r>
            <a:r>
              <a:rPr lang="ko-KR" altLang="en-US" sz="2000" dirty="0" smtClean="0">
                <a:sym typeface="Wingdings" panose="05000000000000000000" pitchFamily="2" charset="2"/>
              </a:rPr>
              <a:t>건강보험 재정긴축</a:t>
            </a:r>
            <a:endParaRPr lang="en-US" altLang="ko-KR" sz="20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ko-KR" altLang="en-US" sz="2000" dirty="0" smtClean="0">
                <a:sym typeface="Wingdings" panose="05000000000000000000" pitchFamily="2" charset="2"/>
              </a:rPr>
              <a:t>필수의료 및 재난적 의료비는 약자복지와 선별복지문제로의 접근 추가로 면피용 성격이 </a:t>
            </a:r>
            <a:r>
              <a:rPr lang="ko-KR" altLang="en-US" sz="2000" dirty="0" err="1" smtClean="0">
                <a:sym typeface="Wingdings" panose="05000000000000000000" pitchFamily="2" charset="2"/>
              </a:rPr>
              <a:t>커보임</a:t>
            </a:r>
            <a:r>
              <a:rPr lang="en-US" altLang="ko-KR" sz="2000" dirty="0" smtClean="0">
                <a:sym typeface="Wingdings" panose="05000000000000000000" pitchFamily="2" charset="2"/>
              </a:rPr>
              <a:t>.</a:t>
            </a:r>
            <a:endParaRPr lang="en-US" altLang="ko-KR" sz="2000" dirty="0" smtClean="0"/>
          </a:p>
        </p:txBody>
      </p:sp>
    </p:spTree>
    <p:extLst>
      <p:ext uri="{BB962C8B-B14F-4D97-AF65-F5344CB8AC3E}">
        <p14:creationId xmlns:p14="http://schemas.microsoft.com/office/powerpoint/2010/main" val="39175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5643" y="365125"/>
            <a:ext cx="5257800" cy="1210335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정부여당 총선 공약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75" y="3528146"/>
            <a:ext cx="5727066" cy="109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06" y="4719636"/>
            <a:ext cx="5803239" cy="214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508"/>
            <a:ext cx="5866412" cy="14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06" y="2027526"/>
            <a:ext cx="5633604" cy="1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2" y="1727054"/>
            <a:ext cx="5764358" cy="477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직선 연결선 7"/>
          <p:cNvCxnSpPr/>
          <p:nvPr/>
        </p:nvCxnSpPr>
        <p:spPr>
          <a:xfrm>
            <a:off x="8299395" y="2861953"/>
            <a:ext cx="666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427732" y="2325584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138763" y="2561111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583660" y="3105397"/>
            <a:ext cx="4078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706794" y="4635335"/>
            <a:ext cx="49354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2138763" y="4866904"/>
            <a:ext cx="666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768171" y="5911932"/>
            <a:ext cx="806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2793663" y="6498008"/>
            <a:ext cx="2785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6580132" y="4199906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10282008" y="4207822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8000334" y="4461163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6318875" y="910441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6427732" y="5005448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8478205" y="6515820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10389810" y="6545508"/>
            <a:ext cx="1572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140" y="227109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smtClean="0"/>
              <a:t>보론</a:t>
            </a:r>
            <a:r>
              <a:rPr lang="en-US" altLang="ko-KR" dirty="0" smtClean="0"/>
              <a:t>)</a:t>
            </a:r>
            <a:br>
              <a:rPr lang="en-US" altLang="ko-KR" dirty="0" smtClean="0"/>
            </a:br>
            <a:r>
              <a:rPr lang="ko-KR" altLang="en-US" dirty="0" smtClean="0"/>
              <a:t>의사들의 의식도 구조의 </a:t>
            </a:r>
            <a:r>
              <a:rPr lang="ko-KR" altLang="en-US" dirty="0" smtClean="0"/>
              <a:t>산물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- </a:t>
            </a:r>
            <a:r>
              <a:rPr lang="ko-KR" altLang="en-US" dirty="0" smtClean="0"/>
              <a:t>일본의 경우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5" y="354012"/>
            <a:ext cx="5457825" cy="61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46" y="2031238"/>
            <a:ext cx="543877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0656" y="6417222"/>
            <a:ext cx="810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Arial Unicode MS" panose="020B0604020202020204" pitchFamily="50" charset="-127"/>
              </a:rPr>
              <a:t>医学生のキャリア意識に関する調</a:t>
            </a:r>
            <a:r>
              <a:rPr lang="ja-JP" altLang="en-US" dirty="0" smtClean="0">
                <a:latin typeface="Arial Unicode MS" panose="020B0604020202020204" pitchFamily="50" charset="-127"/>
              </a:rPr>
              <a:t>査</a:t>
            </a:r>
            <a:r>
              <a:rPr lang="en-US" altLang="ja-JP" dirty="0" smtClean="0">
                <a:latin typeface="Arial Unicode MS" panose="020B0604020202020204" pitchFamily="50" charset="-127"/>
              </a:rPr>
              <a:t>, </a:t>
            </a:r>
            <a:r>
              <a:rPr lang="zh-TW" altLang="en-US" dirty="0">
                <a:latin typeface="Arial Unicode MS" panose="020B0604020202020204" pitchFamily="50" charset="-127"/>
              </a:rPr>
              <a:t>日本医師会総合政策研究機</a:t>
            </a:r>
            <a:r>
              <a:rPr lang="zh-TW" altLang="en-US" dirty="0" smtClean="0">
                <a:latin typeface="Arial Unicode MS" panose="020B0604020202020204" pitchFamily="50" charset="-127"/>
              </a:rPr>
              <a:t>構</a:t>
            </a:r>
            <a:r>
              <a:rPr lang="en-US" altLang="zh-TW" dirty="0" smtClean="0">
                <a:latin typeface="Arial Unicode MS" panose="020B0604020202020204" pitchFamily="50" charset="-127"/>
              </a:rPr>
              <a:t>, 2015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xmlns="" id="{96E5A139-4887-40EC-A8FA-138432F8B945}"/>
              </a:ext>
            </a:extLst>
          </p:cNvPr>
          <p:cNvSpPr txBox="1">
            <a:spLocks/>
          </p:cNvSpPr>
          <p:nvPr/>
        </p:nvSpPr>
        <p:spPr>
          <a:xfrm>
            <a:off x="6365011" y="464338"/>
            <a:ext cx="5372443" cy="10623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>
                <a:latin typeface="Arial Unicode MS" pitchFamily="50" charset="-127"/>
                <a:ea typeface="Arial Unicode MS" pitchFamily="50" charset="-127"/>
              </a:rPr>
              <a:t>일본 의대생의 의식</a:t>
            </a:r>
            <a:r>
              <a:rPr lang="en-US" altLang="ko-KR" dirty="0" smtClean="0">
                <a:latin typeface="Arial Unicode MS" pitchFamily="50" charset="-127"/>
                <a:ea typeface="Arial Unicode MS" pitchFamily="50" charset="-127"/>
              </a:rPr>
              <a:t>?</a:t>
            </a:r>
            <a:endParaRPr lang="ko-KR" altLang="en-US" dirty="0">
              <a:latin typeface="Arial Unicode MS" pitchFamily="50" charset="-127"/>
              <a:ea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62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0" y="1026"/>
            <a:ext cx="10515600" cy="1236926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왜 공공의료가 중요한가</a:t>
            </a:r>
            <a:r>
              <a:rPr lang="en-US" altLang="ko-KR" dirty="0" smtClean="0"/>
              <a:t>?(</a:t>
            </a:r>
            <a:r>
              <a:rPr lang="ko-KR" altLang="en-US" dirty="0" smtClean="0"/>
              <a:t>일본의 경우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5122" name="Picture 2" descr="https://lh7-us.googleusercontent.com/5kZCY6iMXGSK1Nh9WubAXZqcyZnDL9lp_erU3yF01Zhkhgx6zqW8XIbQnDKfPIJaO6jCVfo9bba7wX7qkVKS3P_sczOaUvMOLFUo6BICrxi8wnhB5zUBj8WQdG4LJAoYGKIfRZFmS0oGuLp8cYs2J8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1139103"/>
            <a:ext cx="6151595" cy="437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78" y="5708073"/>
            <a:ext cx="581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현재 국립대병원을 제외한 일본 지역의 </a:t>
            </a:r>
            <a:r>
              <a:rPr lang="ko-KR" altLang="en-US" dirty="0" err="1"/>
              <a:t>현립의료원</a:t>
            </a:r>
            <a:r>
              <a:rPr lang="ko-KR" altLang="en-US" dirty="0"/>
              <a:t> 등 공공병원은 전체 </a:t>
            </a:r>
            <a:r>
              <a:rPr lang="en-US" altLang="ko-KR" dirty="0"/>
              <a:t>857</a:t>
            </a:r>
            <a:r>
              <a:rPr lang="ko-KR" altLang="en-US" dirty="0"/>
              <a:t>개 정도임</a:t>
            </a:r>
          </a:p>
        </p:txBody>
      </p:sp>
      <p:sp>
        <p:nvSpPr>
          <p:cNvPr id="6" name="타원 5"/>
          <p:cNvSpPr/>
          <p:nvPr/>
        </p:nvSpPr>
        <p:spPr>
          <a:xfrm>
            <a:off x="2078182" y="2618510"/>
            <a:ext cx="471055" cy="2909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4" name="Picture 4" descr="https://lh7-us.googleusercontent.com/Xo8vxqamJlL9fOveg5-N0nAzZ-Qa9ivqaWeNTmlQVEHnI70pAe-pNOGHC3sR-Fxl6RdoA_YCmnztvO9h4rSwyFtWREc_QCL6aVXv-4oX0Fbez6InWWOako4venaCs38CDzuQpSgEAWFxVKwFy4auE7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41" y="1304924"/>
            <a:ext cx="5682583" cy="376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63741" y="5440325"/>
            <a:ext cx="5682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국립과 공공병원이 기관수로 </a:t>
            </a:r>
            <a:r>
              <a:rPr lang="en-US" altLang="ko-KR" dirty="0" smtClean="0"/>
              <a:t>18.1%, </a:t>
            </a:r>
            <a:r>
              <a:rPr lang="ko-KR" altLang="en-US" dirty="0" smtClean="0"/>
              <a:t>병상수로 </a:t>
            </a:r>
            <a:r>
              <a:rPr lang="en-US" altLang="ko-KR" dirty="0" smtClean="0"/>
              <a:t>28.3%</a:t>
            </a:r>
            <a:r>
              <a:rPr lang="ko-KR" altLang="en-US" dirty="0" smtClean="0"/>
              <a:t>임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05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:a16="http://schemas.microsoft.com/office/drawing/2014/main" xmlns="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354" y="976917"/>
            <a:ext cx="7058179" cy="57355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ko-KR" altLang="en-US" sz="1800" dirty="0" err="1" smtClean="0"/>
              <a:t>일본의사회는</a:t>
            </a:r>
            <a:r>
              <a:rPr lang="ko-KR" altLang="en-US" sz="1800" dirty="0" smtClean="0"/>
              <a:t> 혼합진료의 용인에 반대한다</a:t>
            </a:r>
            <a:r>
              <a:rPr lang="en-US" altLang="ko-KR" sz="1800" dirty="0" smtClean="0"/>
              <a:t>!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ko-KR" sz="1800" dirty="0"/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800" dirty="0"/>
              <a:t>사회 보장을 </a:t>
            </a:r>
            <a:r>
              <a:rPr lang="ko-KR" altLang="en-US" sz="1800" dirty="0" err="1"/>
              <a:t>충실시키는</a:t>
            </a:r>
            <a:r>
              <a:rPr lang="ko-KR" altLang="en-US" sz="1800" dirty="0"/>
              <a:t> 것은 국가의 사회적 사명 인 것이 </a:t>
            </a:r>
            <a:r>
              <a:rPr lang="ko-KR" altLang="en-US" sz="1800" dirty="0" err="1"/>
              <a:t>일본국</a:t>
            </a:r>
            <a:r>
              <a:rPr lang="ko-KR" altLang="en-US" sz="1800" dirty="0"/>
              <a:t> 헌법에도 규정되어 있습니다</a:t>
            </a:r>
            <a:r>
              <a:rPr lang="en-US" altLang="ko-KR" sz="1800" dirty="0"/>
              <a:t>. </a:t>
            </a:r>
            <a:r>
              <a:rPr lang="ko-KR" altLang="en-US" sz="1800" dirty="0"/>
              <a:t>국가가 맡아야 할 책임을 포기하고 돈의 유무에 건강과 생명이 좌우되는 일이 있어서는 안됩니다</a:t>
            </a:r>
            <a:r>
              <a:rPr lang="en-US" altLang="ko-KR" sz="1800" dirty="0"/>
              <a:t>.</a:t>
            </a:r>
            <a:br>
              <a:rPr lang="en-US" altLang="ko-KR" sz="1800" dirty="0"/>
            </a:br>
            <a:r>
              <a:rPr lang="ko-KR" altLang="en-US" sz="1800" dirty="0" smtClean="0">
                <a:solidFill>
                  <a:srgbClr val="FF0000"/>
                </a:solidFill>
              </a:rPr>
              <a:t>의료는 </a:t>
            </a:r>
            <a:r>
              <a:rPr lang="ko-KR" altLang="en-US" sz="1800" dirty="0">
                <a:solidFill>
                  <a:srgbClr val="FF0000"/>
                </a:solidFill>
              </a:rPr>
              <a:t>교육 등과 같이 </a:t>
            </a:r>
            <a:r>
              <a:rPr lang="en-US" altLang="ko-KR" sz="1800" dirty="0">
                <a:solidFill>
                  <a:srgbClr val="FF0000"/>
                </a:solidFill>
              </a:rPr>
              <a:t>'</a:t>
            </a:r>
            <a:r>
              <a:rPr lang="ko-KR" altLang="en-US" sz="1800" dirty="0">
                <a:solidFill>
                  <a:srgbClr val="FF0000"/>
                </a:solidFill>
              </a:rPr>
              <a:t>사회적 공통 자본</a:t>
            </a:r>
            <a:r>
              <a:rPr lang="en-US" altLang="ko-KR" sz="1800" dirty="0">
                <a:solidFill>
                  <a:srgbClr val="FF0000"/>
                </a:solidFill>
              </a:rPr>
              <a:t>'</a:t>
            </a:r>
            <a:r>
              <a:rPr lang="ko-KR" altLang="en-US" sz="1800" dirty="0">
                <a:solidFill>
                  <a:srgbClr val="FF0000"/>
                </a:solidFill>
              </a:rPr>
              <a:t>이라는 개념</a:t>
            </a:r>
            <a:r>
              <a:rPr lang="ko-KR" altLang="en-US" sz="1800" dirty="0"/>
              <a:t>을 우리는 가지고 있습니다</a:t>
            </a:r>
            <a:r>
              <a:rPr lang="en-US" altLang="ko-KR" sz="1800" dirty="0"/>
              <a:t>.</a:t>
            </a:r>
            <a:br>
              <a:rPr lang="en-US" altLang="ko-KR" sz="1800" dirty="0"/>
            </a:br>
            <a:r>
              <a:rPr lang="ko-KR" altLang="en-US" sz="1800" dirty="0" smtClean="0"/>
              <a:t>의료가 </a:t>
            </a:r>
            <a:r>
              <a:rPr lang="ko-KR" altLang="en-US" sz="1800" dirty="0"/>
              <a:t>국민의 생명과 건강을 더 높은 수준으로 보호하는 공공적 사명을 강하게 가지는 것이야말로 모든 국민이 공평 </a:t>
            </a:r>
            <a:r>
              <a:rPr lang="en-US" altLang="ko-KR" sz="1800" dirty="0"/>
              <a:t>· </a:t>
            </a:r>
            <a:r>
              <a:rPr lang="ko-KR" altLang="en-US" sz="1800" dirty="0"/>
              <a:t>평등 더 나은 의료 서비스를 받을 수 있는 환경이어야 합니다</a:t>
            </a:r>
            <a:r>
              <a:rPr lang="en-US" altLang="ko-KR" sz="1800" dirty="0"/>
              <a:t>.</a:t>
            </a:r>
            <a:br>
              <a:rPr lang="en-US" altLang="ko-KR" sz="1800" dirty="0"/>
            </a:br>
            <a:r>
              <a:rPr lang="ko-KR" altLang="en-US" sz="1800" dirty="0">
                <a:solidFill>
                  <a:srgbClr val="FF0000"/>
                </a:solidFill>
              </a:rPr>
              <a:t>건강 보험의 범위 내의 의료에 만족하지 않고 더 많은 돈을 지불하고 더 다른 치료를 받고 싶은 사람은 확실히 있을지도 모릅니다</a:t>
            </a:r>
            <a:r>
              <a:rPr lang="en-US" altLang="ko-KR" sz="1800" dirty="0">
                <a:solidFill>
                  <a:srgbClr val="FF0000"/>
                </a:solidFill>
              </a:rPr>
              <a:t>. </a:t>
            </a:r>
            <a:r>
              <a:rPr lang="ko-KR" altLang="en-US" sz="1800" dirty="0">
                <a:solidFill>
                  <a:srgbClr val="FF0000"/>
                </a:solidFill>
              </a:rPr>
              <a:t>그러나 </a:t>
            </a:r>
            <a:r>
              <a:rPr lang="en-US" altLang="ko-KR" sz="1800" dirty="0">
                <a:solidFill>
                  <a:srgbClr val="FF0000"/>
                </a:solidFill>
              </a:rPr>
              <a:t>"</a:t>
            </a:r>
            <a:r>
              <a:rPr lang="ko-KR" altLang="en-US" sz="1800" dirty="0">
                <a:solidFill>
                  <a:srgbClr val="FF0000"/>
                </a:solidFill>
              </a:rPr>
              <a:t>더 나은 의료 서비스를 받고 싶다</a:t>
            </a:r>
            <a:r>
              <a:rPr lang="en-US" altLang="ko-KR" sz="1800" dirty="0">
                <a:solidFill>
                  <a:srgbClr val="FF0000"/>
                </a:solidFill>
              </a:rPr>
              <a:t>"</a:t>
            </a:r>
            <a:r>
              <a:rPr lang="ko-KR" altLang="en-US" sz="1800" dirty="0">
                <a:solidFill>
                  <a:srgbClr val="FF0000"/>
                </a:solidFill>
              </a:rPr>
              <a:t>는 소망은 </a:t>
            </a:r>
            <a:r>
              <a:rPr lang="en-US" altLang="ko-KR" sz="1800" dirty="0">
                <a:solidFill>
                  <a:srgbClr val="FF0000"/>
                </a:solidFill>
              </a:rPr>
              <a:t>"</a:t>
            </a:r>
            <a:r>
              <a:rPr lang="ko-KR" altLang="en-US" sz="1800" dirty="0">
                <a:solidFill>
                  <a:srgbClr val="FF0000"/>
                </a:solidFill>
              </a:rPr>
              <a:t>같은 생각을 가진 다른 사람들도 마찬가지로 더 나은 의료가 제공되어야 한다</a:t>
            </a:r>
            <a:r>
              <a:rPr lang="en-US" altLang="ko-KR" sz="1800" dirty="0">
                <a:solidFill>
                  <a:srgbClr val="FF0000"/>
                </a:solidFill>
              </a:rPr>
              <a:t>"</a:t>
            </a:r>
            <a:r>
              <a:rPr lang="ko-KR" altLang="en-US" sz="1800" dirty="0">
                <a:solidFill>
                  <a:srgbClr val="FF0000"/>
                </a:solidFill>
              </a:rPr>
              <a:t>라는 생각으로 바꿔야 합니다</a:t>
            </a:r>
            <a:r>
              <a:rPr lang="en-US" altLang="ko-KR" sz="1800" dirty="0">
                <a:solidFill>
                  <a:srgbClr val="FF0000"/>
                </a:solidFill>
              </a:rPr>
              <a:t>.</a:t>
            </a:r>
            <a:br>
              <a:rPr lang="en-US" altLang="ko-KR" sz="1800" dirty="0">
                <a:solidFill>
                  <a:srgbClr val="FF0000"/>
                </a:solidFill>
              </a:rPr>
            </a:br>
            <a:r>
              <a:rPr lang="ko-KR" altLang="en-US" sz="1800" dirty="0" smtClean="0"/>
              <a:t>혼합 </a:t>
            </a:r>
            <a:r>
              <a:rPr lang="ko-KR" altLang="en-US" sz="1800" dirty="0"/>
              <a:t>진료의 문제를 말할 때에는 </a:t>
            </a:r>
            <a:r>
              <a:rPr lang="en-US" altLang="ko-KR" sz="1800" dirty="0"/>
              <a:t>"</a:t>
            </a:r>
            <a:r>
              <a:rPr lang="ko-KR" altLang="en-US" sz="1800" dirty="0"/>
              <a:t>자신만 만족하고 싶다」라는 발상이 아니라 항상</a:t>
            </a:r>
            <a:r>
              <a:rPr lang="en-US" altLang="ko-KR" sz="1800" dirty="0"/>
              <a:t>"</a:t>
            </a:r>
            <a:r>
              <a:rPr lang="ko-KR" altLang="en-US" sz="1800" dirty="0"/>
              <a:t>사회에서 만족 해야</a:t>
            </a:r>
            <a:r>
              <a:rPr lang="en-US" altLang="ko-KR" sz="1800" dirty="0"/>
              <a:t>'</a:t>
            </a:r>
            <a:r>
              <a:rPr lang="ko-KR" altLang="en-US" sz="1800" dirty="0"/>
              <a:t>라는 관점을 가져야 한다고 생각합니다</a:t>
            </a:r>
            <a:r>
              <a:rPr lang="en-US" altLang="ko-KR" sz="1800" dirty="0"/>
              <a:t>.</a:t>
            </a:r>
            <a:br>
              <a:rPr lang="en-US" altLang="ko-KR" sz="1800" dirty="0"/>
            </a:br>
            <a:r>
              <a:rPr lang="ko-KR" altLang="en-US" sz="1800" dirty="0"/>
              <a:t>혼합 진료는 이러한 생각에 정면으로 대립하는 것이어서 우리가 강력하게 반대하는 것입니다</a:t>
            </a:r>
            <a:r>
              <a:rPr lang="en-US" altLang="ko-KR" sz="1800" dirty="0"/>
              <a:t>.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xmlns="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138009"/>
            <a:ext cx="10489133" cy="1019095"/>
          </a:xfrm>
        </p:spPr>
        <p:txBody>
          <a:bodyPr>
            <a:normAutofit/>
          </a:bodyPr>
          <a:lstStyle/>
          <a:p>
            <a:r>
              <a:rPr lang="ko-KR" altLang="en-US" sz="2800" b="1" dirty="0" smtClean="0"/>
              <a:t>올바른 전문가주의는 </a:t>
            </a:r>
            <a:r>
              <a:rPr lang="ko-KR" altLang="en-US" sz="2800" b="1" dirty="0" err="1" smtClean="0"/>
              <a:t>공적제도</a:t>
            </a:r>
            <a:r>
              <a:rPr lang="ko-KR" altLang="en-US" sz="2800" b="1" dirty="0" smtClean="0"/>
              <a:t> 확립에서 비롯함</a:t>
            </a:r>
            <a:r>
              <a:rPr lang="en-US" altLang="ko-KR" sz="2800" b="1" dirty="0" smtClean="0"/>
              <a:t>.</a:t>
            </a:r>
            <a:endParaRPr lang="ko-KR" altLang="en-US" sz="2800" b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89540" y="6581626"/>
            <a:ext cx="2180492" cy="2616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일본의사협회 홈페이지 </a:t>
            </a:r>
            <a:r>
              <a:rPr kumimoji="1" lang="en-US" altLang="ko-K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2014</a:t>
            </a:r>
            <a:r>
              <a:rPr kumimoji="1" lang="ko-KR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년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8" name="그림 7" descr="혼합진료반대_일본의사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614" y="1157104"/>
            <a:ext cx="4110599" cy="542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903" y="1191986"/>
            <a:ext cx="9823938" cy="542723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1800" dirty="0" smtClean="0"/>
              <a:t>- </a:t>
            </a:r>
            <a:r>
              <a:rPr lang="ko-KR" altLang="en-US" sz="1800" dirty="0" smtClean="0"/>
              <a:t>최소한의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지역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전문과목등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배치계획과 수급계획이 연동됨</a:t>
            </a:r>
            <a:r>
              <a:rPr lang="en-US" altLang="ko-KR" sz="1800" dirty="0" smtClean="0"/>
              <a:t>.</a:t>
            </a:r>
            <a:br>
              <a:rPr lang="en-US" altLang="ko-KR" sz="1800" dirty="0" smtClean="0"/>
            </a:br>
            <a:r>
              <a:rPr lang="en-US" altLang="ko-KR" sz="1800" dirty="0" smtClean="0"/>
              <a:t>- </a:t>
            </a:r>
            <a:r>
              <a:rPr lang="ko-KR" altLang="en-US" sz="1800" dirty="0" smtClean="0"/>
              <a:t>한국보다 인구대비 조금 더 많은 의사가 존재함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인구 </a:t>
            </a:r>
            <a:r>
              <a:rPr lang="en-US" altLang="ko-KR" sz="1800" dirty="0" smtClean="0"/>
              <a:t>10</a:t>
            </a:r>
            <a:r>
              <a:rPr lang="ko-KR" altLang="en-US" sz="1800" dirty="0" err="1" smtClean="0"/>
              <a:t>만명당</a:t>
            </a:r>
            <a:r>
              <a:rPr lang="ko-KR" altLang="en-US" sz="1800" dirty="0" smtClean="0"/>
              <a:t> 일본 </a:t>
            </a:r>
            <a:r>
              <a:rPr lang="en-US" altLang="ko-KR" sz="1800" dirty="0" smtClean="0"/>
              <a:t>2.67 </a:t>
            </a:r>
            <a:r>
              <a:rPr lang="ko-KR" altLang="en-US" sz="1800" dirty="0" smtClean="0"/>
              <a:t>한국 </a:t>
            </a:r>
            <a:r>
              <a:rPr lang="en-US" altLang="ko-KR" sz="1800" dirty="0" smtClean="0"/>
              <a:t>2.61(</a:t>
            </a:r>
            <a:r>
              <a:rPr lang="ko-KR" altLang="en-US" sz="1800" dirty="0" smtClean="0"/>
              <a:t>한의사포함</a:t>
            </a:r>
            <a:r>
              <a:rPr lang="en-US" altLang="ko-KR" sz="1800" dirty="0" smtClean="0"/>
              <a:t>))</a:t>
            </a:r>
            <a:r>
              <a:rPr lang="ko-KR" altLang="en-US" sz="1800" dirty="0" smtClean="0"/>
              <a:t>에도 내과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외과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소아과 등에 대한 지원율이 높고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수급율이</a:t>
            </a:r>
            <a:r>
              <a:rPr lang="ko-KR" altLang="en-US" sz="1800" dirty="0" smtClean="0"/>
              <a:t> 높은 이유는 </a:t>
            </a:r>
            <a:r>
              <a:rPr lang="en-US" altLang="ko-KR" sz="1800" dirty="0" smtClean="0"/>
              <a:t>‘</a:t>
            </a:r>
            <a:r>
              <a:rPr lang="ko-KR" altLang="en-US" sz="1800" dirty="0" err="1" smtClean="0"/>
              <a:t>비급여가</a:t>
            </a:r>
            <a:r>
              <a:rPr lang="ko-KR" altLang="en-US" sz="1800" dirty="0" smtClean="0"/>
              <a:t> 없는 구조</a:t>
            </a:r>
            <a:r>
              <a:rPr lang="en-US" altLang="ko-KR" sz="1800" dirty="0" smtClean="0"/>
              <a:t>‘(</a:t>
            </a:r>
            <a:r>
              <a:rPr lang="ko-KR" altLang="en-US" sz="1800" dirty="0" smtClean="0"/>
              <a:t>혼합진료금지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가 가장 큰 영향을 주고 있음</a:t>
            </a:r>
            <a:r>
              <a:rPr lang="en-US" altLang="ko-KR" sz="1800" dirty="0" smtClean="0"/>
              <a:t>.</a:t>
            </a:r>
            <a:br>
              <a:rPr lang="en-US" altLang="ko-KR" sz="1800" dirty="0" smtClean="0"/>
            </a:br>
            <a:r>
              <a:rPr lang="en-US" altLang="ko-KR" sz="1800" dirty="0" smtClean="0"/>
              <a:t>- </a:t>
            </a:r>
            <a:r>
              <a:rPr lang="ko-KR" altLang="en-US" sz="1800" dirty="0" smtClean="0"/>
              <a:t>여기에 지역에 개원할 시에도 </a:t>
            </a:r>
            <a:r>
              <a:rPr lang="ko-KR" altLang="en-US" sz="1800" dirty="0" err="1" smtClean="0"/>
              <a:t>지역의사회와</a:t>
            </a:r>
            <a:r>
              <a:rPr lang="ko-KR" altLang="en-US" sz="1800" dirty="0" smtClean="0"/>
              <a:t> 학회의 영향력 하에 있음</a:t>
            </a:r>
            <a:r>
              <a:rPr lang="en-US" altLang="ko-KR" sz="1800" dirty="0" smtClean="0"/>
              <a:t>.(</a:t>
            </a:r>
            <a:r>
              <a:rPr lang="ko-KR" altLang="en-US" sz="1800" dirty="0" smtClean="0"/>
              <a:t>즉 전문가적 통제가 존재함</a:t>
            </a:r>
            <a:r>
              <a:rPr lang="en-US" altLang="ko-KR" sz="1800" dirty="0" smtClean="0"/>
              <a:t>)</a:t>
            </a:r>
            <a:br>
              <a:rPr lang="en-US" altLang="ko-KR" sz="1800" dirty="0" smtClean="0"/>
            </a:br>
            <a:r>
              <a:rPr lang="en-US" altLang="ko-KR" sz="1800" dirty="0" smtClean="0"/>
              <a:t>- </a:t>
            </a:r>
            <a:r>
              <a:rPr lang="ko-KR" altLang="en-US" sz="1800" dirty="0" smtClean="0"/>
              <a:t>의사들의 </a:t>
            </a:r>
            <a:r>
              <a:rPr lang="en-US" altLang="ko-KR" sz="1800" dirty="0" smtClean="0"/>
              <a:t>‘</a:t>
            </a:r>
            <a:r>
              <a:rPr lang="ko-KR" altLang="en-US" sz="1800" dirty="0" smtClean="0"/>
              <a:t>의식</a:t>
            </a:r>
            <a:r>
              <a:rPr lang="en-US" altLang="ko-KR" sz="1800" dirty="0" smtClean="0"/>
              <a:t>’</a:t>
            </a:r>
            <a:r>
              <a:rPr lang="ko-KR" altLang="en-US" sz="1800" dirty="0" smtClean="0"/>
              <a:t>은 이러한 구조에서 형성됨</a:t>
            </a:r>
            <a:r>
              <a:rPr lang="en-US" altLang="ko-KR" sz="1800" dirty="0" smtClean="0"/>
              <a:t>. (</a:t>
            </a:r>
            <a:r>
              <a:rPr lang="ko-KR" altLang="en-US" sz="1800" dirty="0" smtClean="0"/>
              <a:t>예를 들어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아베시기</a:t>
            </a:r>
            <a:r>
              <a:rPr lang="ko-KR" altLang="en-US" sz="1800" dirty="0" smtClean="0"/>
              <a:t> 혼합진료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비급여진료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허용에  대한 일본의사회의 반대 등</a:t>
            </a:r>
            <a:r>
              <a:rPr lang="en-US" altLang="ko-KR" sz="1800" dirty="0" smtClean="0"/>
              <a:t>)</a:t>
            </a:r>
            <a:br>
              <a:rPr lang="en-US" altLang="ko-KR" sz="1800" dirty="0" smtClean="0"/>
            </a:br>
            <a:r>
              <a:rPr lang="en-US" altLang="ko-KR" sz="1800" dirty="0" smtClean="0"/>
              <a:t>- </a:t>
            </a:r>
            <a:r>
              <a:rPr lang="ko-KR" altLang="en-US" sz="1800" dirty="0" smtClean="0"/>
              <a:t>반면 실제 일본의사들의 소득은 세계적으로도 높은 수준임</a:t>
            </a:r>
            <a:r>
              <a:rPr lang="en-US" altLang="ko-KR" sz="1800" dirty="0" smtClean="0"/>
              <a:t>.(</a:t>
            </a:r>
            <a:r>
              <a:rPr lang="ko-KR" altLang="en-US" sz="1800" dirty="0" smtClean="0"/>
              <a:t>개업자율권이 존재하기 때문</a:t>
            </a:r>
            <a:r>
              <a:rPr lang="en-US" altLang="ko-KR" sz="1800" dirty="0" smtClean="0"/>
              <a:t>)</a:t>
            </a:r>
            <a:br>
              <a:rPr lang="en-US" altLang="ko-KR" sz="1800" dirty="0" smtClean="0"/>
            </a:br>
            <a:r>
              <a:rPr lang="en-US" altLang="ko-KR" sz="1800" dirty="0" smtClean="0"/>
              <a:t>- ‘</a:t>
            </a:r>
            <a:r>
              <a:rPr lang="ko-KR" altLang="en-US" sz="1800" dirty="0" err="1" smtClean="0"/>
              <a:t>일본의사회</a:t>
            </a:r>
            <a:r>
              <a:rPr lang="en-US" altLang="ko-KR" sz="1800" dirty="0" smtClean="0"/>
              <a:t>’</a:t>
            </a:r>
            <a:r>
              <a:rPr lang="ko-KR" altLang="en-US" sz="1800" dirty="0" smtClean="0"/>
              <a:t>도 의료공급계획과 함께하는 직능단체로써 역할이 상대적으로 충실함</a:t>
            </a:r>
            <a:r>
              <a:rPr lang="en-US" altLang="ko-KR" sz="1800" dirty="0" smtClean="0"/>
              <a:t>.</a:t>
            </a:r>
            <a:br>
              <a:rPr lang="en-US" altLang="ko-KR" sz="1800" dirty="0" smtClean="0"/>
            </a:br>
            <a:r>
              <a:rPr lang="en-US" altLang="ko-KR" sz="1800" dirty="0" smtClean="0"/>
              <a:t>- </a:t>
            </a:r>
            <a:r>
              <a:rPr lang="ko-KR" altLang="en-US" sz="1800" dirty="0" smtClean="0"/>
              <a:t>의료제도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건강보장제도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공급제도의 중요성을 상기시키고 있고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최소한의 공급계획이 존재해야 함을 보여주는 상례임</a:t>
            </a:r>
            <a:r>
              <a:rPr lang="en-US" altLang="ko-KR" sz="1800" dirty="0" smtClean="0"/>
              <a:t>.(</a:t>
            </a:r>
            <a:r>
              <a:rPr lang="ko-KR" altLang="en-US" sz="1800" dirty="0" smtClean="0"/>
              <a:t>한국의 극단적 의료부분의 시장의존성은 심각한 파탄의 원인임을 보여주는 방증</a:t>
            </a:r>
            <a:r>
              <a:rPr lang="en-US" altLang="ko-KR" sz="1800" dirty="0" smtClean="0"/>
              <a:t>).</a:t>
            </a:r>
            <a:endParaRPr lang="ko-KR" altLang="en-US" sz="1800" dirty="0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xmlns="" id="{96E5A139-4887-40EC-A8FA-138432F8B94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06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>
                <a:latin typeface="Arial Unicode MS" pitchFamily="50" charset="-127"/>
                <a:ea typeface="Arial Unicode MS" pitchFamily="50" charset="-127"/>
              </a:rPr>
              <a:t>일본의 교훈</a:t>
            </a:r>
            <a:endParaRPr lang="ko-KR" altLang="en-US" dirty="0">
              <a:latin typeface="Arial Unicode MS" pitchFamily="50" charset="-127"/>
              <a:ea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80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1375581"/>
            <a:ext cx="9144000" cy="23876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solidFill>
                  <a:srgbClr val="FF0000"/>
                </a:solidFill>
              </a:rPr>
              <a:t>소결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0" y="1026"/>
            <a:ext cx="10515600" cy="1236926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의사파업의 역설인가</a:t>
            </a:r>
            <a:r>
              <a:rPr lang="en-US" altLang="ko-KR" dirty="0" smtClean="0"/>
              <a:t>? </a:t>
            </a:r>
            <a:r>
              <a:rPr lang="ko-KR" altLang="en-US" dirty="0" smtClean="0"/>
              <a:t>재난자본주의인가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1237952"/>
            <a:ext cx="11252652" cy="54716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정부가 보건의료재난 위기경보 </a:t>
            </a:r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23</a:t>
            </a:r>
            <a:r>
              <a:rPr lang="ko-KR" altLang="en-US" dirty="0"/>
              <a:t>일</a:t>
            </a:r>
            <a:r>
              <a:rPr lang="en-US" altLang="ko-KR" dirty="0"/>
              <a:t>(</a:t>
            </a:r>
            <a:r>
              <a:rPr lang="ko-KR" altLang="en-US" dirty="0"/>
              <a:t>금</a:t>
            </a:r>
            <a:r>
              <a:rPr lang="en-US" altLang="ko-KR" dirty="0"/>
              <a:t>) </a:t>
            </a:r>
            <a:r>
              <a:rPr lang="ko-KR" altLang="en-US" dirty="0">
                <a:solidFill>
                  <a:srgbClr val="FF0000"/>
                </a:solidFill>
              </a:rPr>
              <a:t>최고등급인 </a:t>
            </a:r>
            <a:r>
              <a:rPr lang="en-US" altLang="ko-KR" dirty="0">
                <a:solidFill>
                  <a:srgbClr val="FF0000"/>
                </a:solidFill>
              </a:rPr>
              <a:t>'</a:t>
            </a:r>
            <a:r>
              <a:rPr lang="ko-KR" altLang="en-US" dirty="0">
                <a:solidFill>
                  <a:srgbClr val="FF0000"/>
                </a:solidFill>
              </a:rPr>
              <a:t>심각</a:t>
            </a:r>
            <a:r>
              <a:rPr lang="en-US" altLang="ko-KR" dirty="0">
                <a:solidFill>
                  <a:srgbClr val="FF0000"/>
                </a:solidFill>
              </a:rPr>
              <a:t>'</a:t>
            </a:r>
            <a:r>
              <a:rPr lang="ko-KR" altLang="en-US" dirty="0"/>
              <a:t>으로 격상 </a:t>
            </a:r>
            <a:r>
              <a:rPr lang="en-US" altLang="ko-KR" dirty="0"/>
              <a:t>- </a:t>
            </a:r>
            <a:r>
              <a:rPr lang="ko-KR" altLang="en-US" dirty="0"/>
              <a:t>이를 통해 총리가 주도하는 </a:t>
            </a:r>
            <a:r>
              <a:rPr lang="ko-KR" altLang="en-US" dirty="0" err="1"/>
              <a:t>중대본이</a:t>
            </a:r>
            <a:r>
              <a:rPr lang="ko-KR" altLang="en-US" dirty="0"/>
              <a:t> 대응단위로 </a:t>
            </a:r>
            <a:r>
              <a:rPr lang="ko-KR" altLang="en-US" dirty="0" smtClean="0"/>
              <a:t>격상됨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23</a:t>
            </a:r>
            <a:r>
              <a:rPr lang="ko-KR" altLang="en-US" dirty="0"/>
              <a:t>일</a:t>
            </a:r>
            <a:r>
              <a:rPr lang="en-US" altLang="ko-KR" dirty="0"/>
              <a:t>(</a:t>
            </a:r>
            <a:r>
              <a:rPr lang="ko-KR" altLang="en-US" dirty="0"/>
              <a:t>금</a:t>
            </a:r>
            <a:r>
              <a:rPr lang="en-US" altLang="ko-KR" dirty="0"/>
              <a:t>) </a:t>
            </a:r>
            <a:r>
              <a:rPr lang="ko-KR" altLang="en-US" dirty="0"/>
              <a:t>부터 </a:t>
            </a:r>
            <a:r>
              <a:rPr lang="en-US" altLang="ko-KR" dirty="0"/>
              <a:t>'</a:t>
            </a:r>
            <a:r>
              <a:rPr lang="ko-KR" altLang="en-US" dirty="0" err="1"/>
              <a:t>비대면진료를</a:t>
            </a:r>
            <a:r>
              <a:rPr lang="ko-KR" altLang="en-US" dirty="0"/>
              <a:t> 전면 허용</a:t>
            </a:r>
            <a:r>
              <a:rPr lang="en-US" altLang="ko-KR" dirty="0"/>
              <a:t>'</a:t>
            </a:r>
            <a:r>
              <a:rPr lang="ko-KR" altLang="en-US" dirty="0"/>
              <a:t>함</a:t>
            </a:r>
            <a:r>
              <a:rPr lang="en-US" altLang="ko-KR" dirty="0"/>
              <a:t>. </a:t>
            </a:r>
            <a:r>
              <a:rPr lang="ko-KR" altLang="en-US" dirty="0" err="1"/>
              <a:t>윤석열정부는</a:t>
            </a:r>
            <a:r>
              <a:rPr lang="ko-KR" altLang="en-US" dirty="0"/>
              <a:t> 의료법개정사안인 비대면 진료를 시범사업이라고 포장해서 작년 </a:t>
            </a:r>
            <a:r>
              <a:rPr lang="en-US" altLang="ko-KR" dirty="0"/>
              <a:t>7</a:t>
            </a:r>
            <a:r>
              <a:rPr lang="ko-KR" altLang="en-US" dirty="0"/>
              <a:t>월부터 사실상 편법 </a:t>
            </a:r>
            <a:r>
              <a:rPr lang="en-US" altLang="ko-KR" dirty="0"/>
              <a:t>'</a:t>
            </a:r>
            <a:r>
              <a:rPr lang="ko-KR" altLang="en-US" dirty="0"/>
              <a:t>합법화</a:t>
            </a:r>
            <a:r>
              <a:rPr lang="en-US" altLang="ko-KR" dirty="0"/>
              <a:t>'</a:t>
            </a:r>
            <a:r>
              <a:rPr lang="ko-KR" altLang="en-US" dirty="0"/>
              <a:t>하고 있음</a:t>
            </a:r>
            <a:r>
              <a:rPr lang="en-US" altLang="ko-KR" dirty="0"/>
              <a:t>. </a:t>
            </a:r>
            <a:r>
              <a:rPr lang="ko-KR" altLang="en-US" dirty="0"/>
              <a:t>사실상 합법화 된 </a:t>
            </a:r>
            <a:r>
              <a:rPr lang="ko-KR" altLang="en-US" dirty="0" err="1"/>
              <a:t>비대면진료가</a:t>
            </a:r>
            <a:r>
              <a:rPr lang="ko-KR" altLang="en-US" dirty="0"/>
              <a:t> </a:t>
            </a:r>
            <a:r>
              <a:rPr lang="ko-KR" altLang="en-US" dirty="0" err="1"/>
              <a:t>이용량이</a:t>
            </a:r>
            <a:r>
              <a:rPr lang="ko-KR" altLang="en-US" dirty="0"/>
              <a:t> 늘지 않자 작년 </a:t>
            </a:r>
            <a:r>
              <a:rPr lang="en-US" altLang="ko-KR" dirty="0"/>
              <a:t>12</a:t>
            </a:r>
            <a:r>
              <a:rPr lang="ko-KR" altLang="en-US" dirty="0"/>
              <a:t>월에는 규제완화로 대상과 범위도 확대한 바 </a:t>
            </a:r>
            <a:r>
              <a:rPr lang="ko-KR" altLang="en-US" dirty="0" smtClean="0"/>
              <a:t>있음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27</a:t>
            </a:r>
            <a:r>
              <a:rPr lang="ko-KR" altLang="en-US" dirty="0"/>
              <a:t>일부터는 </a:t>
            </a:r>
            <a:r>
              <a:rPr lang="en-US" altLang="ko-KR" dirty="0"/>
              <a:t>PA</a:t>
            </a:r>
            <a:r>
              <a:rPr lang="ko-KR" altLang="en-US" dirty="0"/>
              <a:t>간호사도 전면 허용함</a:t>
            </a:r>
            <a:r>
              <a:rPr lang="en-US" altLang="ko-KR" dirty="0"/>
              <a:t>. </a:t>
            </a:r>
            <a:r>
              <a:rPr lang="ko-KR" altLang="en-US" dirty="0"/>
              <a:t>허용 명목은 </a:t>
            </a:r>
            <a:r>
              <a:rPr lang="en-US" altLang="ko-KR" dirty="0">
                <a:solidFill>
                  <a:srgbClr val="FF0000"/>
                </a:solidFill>
              </a:rPr>
              <a:t>'PA </a:t>
            </a:r>
            <a:r>
              <a:rPr lang="ko-KR" altLang="en-US" dirty="0">
                <a:solidFill>
                  <a:srgbClr val="FF0000"/>
                </a:solidFill>
              </a:rPr>
              <a:t>간호사 시범사업</a:t>
            </a:r>
            <a:r>
              <a:rPr lang="en-US" altLang="ko-KR" dirty="0">
                <a:solidFill>
                  <a:srgbClr val="FF0000"/>
                </a:solidFill>
              </a:rPr>
              <a:t>'</a:t>
            </a:r>
            <a:r>
              <a:rPr lang="ko-KR" altLang="en-US" dirty="0"/>
              <a:t>임</a:t>
            </a:r>
            <a:r>
              <a:rPr lang="en-US" altLang="ko-KR" dirty="0"/>
              <a:t>. </a:t>
            </a:r>
            <a:r>
              <a:rPr lang="ko-KR" altLang="en-US" dirty="0"/>
              <a:t>사실 병원에 의사가 부족한 상황에서 </a:t>
            </a:r>
            <a:r>
              <a:rPr lang="en-US" altLang="ko-KR" dirty="0"/>
              <a:t>PA</a:t>
            </a:r>
            <a:r>
              <a:rPr lang="ko-KR" altLang="en-US" dirty="0"/>
              <a:t>간호사</a:t>
            </a:r>
            <a:r>
              <a:rPr lang="en-US" altLang="ko-KR" dirty="0"/>
              <a:t>, </a:t>
            </a:r>
            <a:r>
              <a:rPr lang="ko-KR" altLang="en-US" dirty="0"/>
              <a:t>전문간호사가 많이 필요했음</a:t>
            </a:r>
            <a:r>
              <a:rPr lang="en-US" altLang="ko-KR" dirty="0"/>
              <a:t>. </a:t>
            </a:r>
            <a:r>
              <a:rPr lang="ko-KR" altLang="en-US" dirty="0"/>
              <a:t>하지만 지난 </a:t>
            </a:r>
            <a:r>
              <a:rPr lang="en-US" altLang="ko-KR" dirty="0"/>
              <a:t>2</a:t>
            </a:r>
            <a:r>
              <a:rPr lang="ko-KR" altLang="en-US" dirty="0"/>
              <a:t>년간 </a:t>
            </a:r>
            <a:r>
              <a:rPr lang="ko-KR" altLang="en-US" dirty="0" err="1" smtClean="0"/>
              <a:t>윤석열</a:t>
            </a:r>
            <a:r>
              <a:rPr lang="ko-KR" altLang="en-US" dirty="0" smtClean="0"/>
              <a:t> 정부는 </a:t>
            </a:r>
            <a:r>
              <a:rPr lang="ko-KR" altLang="en-US" dirty="0"/>
              <a:t>이를 외면하고 </a:t>
            </a:r>
            <a:r>
              <a:rPr lang="en-US" altLang="ko-KR" dirty="0"/>
              <a:t>'</a:t>
            </a:r>
            <a:r>
              <a:rPr lang="ko-KR" altLang="en-US" dirty="0"/>
              <a:t>간호법</a:t>
            </a:r>
            <a:r>
              <a:rPr lang="en-US" altLang="ko-KR" dirty="0"/>
              <a:t>'</a:t>
            </a:r>
            <a:r>
              <a:rPr lang="ko-KR" altLang="en-US" dirty="0"/>
              <a:t>을 대통령이 거부한 바도 있음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/>
              <a:t>일 현재 </a:t>
            </a:r>
            <a:r>
              <a:rPr lang="en-US" altLang="ko-KR" dirty="0"/>
              <a:t>1700</a:t>
            </a:r>
            <a:r>
              <a:rPr lang="ko-KR" altLang="en-US" dirty="0"/>
              <a:t>명 규모의 </a:t>
            </a:r>
            <a:r>
              <a:rPr lang="ko-KR" altLang="en-US" dirty="0">
                <a:solidFill>
                  <a:srgbClr val="FF0000"/>
                </a:solidFill>
              </a:rPr>
              <a:t>국립대병원 전임교수 정원</a:t>
            </a:r>
            <a:r>
              <a:rPr lang="ko-KR" altLang="en-US" dirty="0"/>
              <a:t>을 </a:t>
            </a:r>
            <a:r>
              <a:rPr lang="en-US" altLang="ko-KR" dirty="0"/>
              <a:t>2027</a:t>
            </a:r>
            <a:r>
              <a:rPr lang="ko-KR" altLang="en-US" dirty="0"/>
              <a:t>년까지 현재보다 </a:t>
            </a:r>
            <a:r>
              <a:rPr lang="en-US" altLang="ko-KR" dirty="0"/>
              <a:t>1000</a:t>
            </a:r>
            <a:r>
              <a:rPr lang="ko-KR" altLang="en-US" dirty="0"/>
              <a:t>명 이상 더 </a:t>
            </a:r>
            <a:r>
              <a:rPr lang="ko-KR" altLang="en-US" dirty="0" smtClean="0"/>
              <a:t>증원</a:t>
            </a:r>
            <a:endParaRPr lang="en-US" altLang="ko-KR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일 </a:t>
            </a:r>
            <a:r>
              <a:rPr lang="en-US" altLang="ko-KR" dirty="0"/>
              <a:t>2</a:t>
            </a:r>
            <a:r>
              <a:rPr lang="ko-KR" altLang="en-US" dirty="0"/>
              <a:t>차 의료기관인 중소병원</a:t>
            </a:r>
            <a:r>
              <a:rPr lang="en-US" altLang="ko-KR" dirty="0"/>
              <a:t>·</a:t>
            </a:r>
            <a:r>
              <a:rPr lang="ko-KR" altLang="en-US" dirty="0"/>
              <a:t>전문병원에 대한 </a:t>
            </a:r>
            <a:r>
              <a:rPr lang="ko-KR" altLang="en-US" dirty="0">
                <a:solidFill>
                  <a:srgbClr val="FF0000"/>
                </a:solidFill>
              </a:rPr>
              <a:t>건강보험 수가를 대폭 </a:t>
            </a:r>
            <a:r>
              <a:rPr lang="ko-KR" altLang="en-US" dirty="0" smtClean="0">
                <a:solidFill>
                  <a:srgbClr val="FF0000"/>
                </a:solidFill>
              </a:rPr>
              <a:t>인상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 smtClean="0"/>
              <a:t>신규 </a:t>
            </a:r>
            <a:r>
              <a:rPr lang="ko-KR" altLang="en-US" dirty="0"/>
              <a:t>의료기관을 심사할 경우 </a:t>
            </a:r>
            <a:r>
              <a:rPr lang="ko-KR" altLang="en-US" dirty="0" err="1"/>
              <a:t>전공의는</a:t>
            </a:r>
            <a:r>
              <a:rPr lang="ko-KR" altLang="en-US" dirty="0"/>
              <a:t> 전문의의 </a:t>
            </a:r>
            <a:r>
              <a:rPr lang="en-US" altLang="ko-KR" dirty="0"/>
              <a:t>2</a:t>
            </a:r>
            <a:r>
              <a:rPr lang="ko-KR" altLang="en-US" dirty="0"/>
              <a:t>분의 </a:t>
            </a:r>
            <a:r>
              <a:rPr lang="en-US" altLang="ko-KR" dirty="0"/>
              <a:t>1 </a:t>
            </a:r>
            <a:r>
              <a:rPr lang="ko-KR" altLang="en-US" dirty="0"/>
              <a:t>수준으로 </a:t>
            </a:r>
            <a:r>
              <a:rPr lang="ko-KR" altLang="en-US" dirty="0" smtClean="0"/>
              <a:t>인정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2408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50" y="1026"/>
            <a:ext cx="10515600" cy="1236926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결론 </a:t>
            </a:r>
            <a:r>
              <a:rPr lang="en-US" altLang="ko-KR" dirty="0"/>
              <a:t>: </a:t>
            </a:r>
            <a:r>
              <a:rPr lang="ko-KR" altLang="en-US" dirty="0" err="1"/>
              <a:t>윤석열표</a:t>
            </a:r>
            <a:r>
              <a:rPr lang="ko-KR" altLang="en-US" dirty="0"/>
              <a:t> </a:t>
            </a:r>
            <a:r>
              <a:rPr lang="en-US" altLang="ko-KR" dirty="0"/>
              <a:t>‘</a:t>
            </a:r>
            <a:r>
              <a:rPr lang="ko-KR" altLang="en-US" dirty="0"/>
              <a:t>의대증원</a:t>
            </a:r>
            <a:r>
              <a:rPr lang="en-US" altLang="ko-KR" dirty="0"/>
              <a:t>’</a:t>
            </a:r>
            <a:r>
              <a:rPr lang="ko-KR" altLang="en-US" dirty="0"/>
              <a:t>은 의료개혁인가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1237952"/>
            <a:ext cx="11252652" cy="547160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>
                <a:solidFill>
                  <a:srgbClr val="FF0000"/>
                </a:solidFill>
              </a:rPr>
              <a:t>시장주의적 의료공급</a:t>
            </a:r>
            <a:r>
              <a:rPr lang="ko-KR" altLang="en-US" dirty="0"/>
              <a:t>에서 의료인력증원은 근본적으로 자본의 요구임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공공적인 의료공급이어야</a:t>
            </a:r>
            <a:r>
              <a:rPr lang="en-US" altLang="ko-KR" dirty="0"/>
              <a:t>, </a:t>
            </a:r>
            <a:r>
              <a:rPr lang="ko-KR" altLang="en-US" dirty="0"/>
              <a:t>의료인력의 증원이 노동자</a:t>
            </a:r>
            <a:r>
              <a:rPr lang="en-US" altLang="ko-KR" dirty="0"/>
              <a:t>,</a:t>
            </a:r>
            <a:r>
              <a:rPr lang="ko-KR" altLang="en-US" dirty="0"/>
              <a:t>서민에게 개혁이 될 수 있음</a:t>
            </a:r>
            <a:r>
              <a:rPr lang="en-US" altLang="ko-KR" dirty="0"/>
              <a:t>. </a:t>
            </a:r>
            <a:r>
              <a:rPr lang="ko-KR" altLang="en-US" dirty="0"/>
              <a:t>즉 </a:t>
            </a:r>
            <a:r>
              <a:rPr lang="ko-KR" altLang="en-US" dirty="0">
                <a:solidFill>
                  <a:srgbClr val="FF0000"/>
                </a:solidFill>
              </a:rPr>
              <a:t>증원보다 </a:t>
            </a:r>
            <a:r>
              <a:rPr lang="ko-KR" altLang="en-US" dirty="0" err="1">
                <a:solidFill>
                  <a:srgbClr val="FF0000"/>
                </a:solidFill>
              </a:rPr>
              <a:t>중요한게</a:t>
            </a:r>
            <a:r>
              <a:rPr lang="ko-KR" altLang="en-US" dirty="0">
                <a:solidFill>
                  <a:srgbClr val="FF0000"/>
                </a:solidFill>
              </a:rPr>
              <a:t> 공공적 의료공급 개혁임</a:t>
            </a:r>
            <a:r>
              <a:rPr lang="en-US" altLang="ko-KR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최소한</a:t>
            </a:r>
            <a:r>
              <a:rPr lang="en-US" altLang="ko-KR" dirty="0"/>
              <a:t>,</a:t>
            </a:r>
            <a:r>
              <a:rPr lang="ko-KR" altLang="en-US" dirty="0"/>
              <a:t> 산업예비군인 </a:t>
            </a:r>
            <a:r>
              <a:rPr lang="ko-KR" altLang="en-US" dirty="0">
                <a:solidFill>
                  <a:srgbClr val="FF0000"/>
                </a:solidFill>
              </a:rPr>
              <a:t>자격증 소지자의 수 보다 인력기준이 중요</a:t>
            </a:r>
            <a:r>
              <a:rPr lang="ko-KR" altLang="en-US" dirty="0"/>
              <a:t>함</a:t>
            </a:r>
            <a:r>
              <a:rPr lang="en-US" altLang="ko-KR" dirty="0"/>
              <a:t>.(</a:t>
            </a:r>
            <a:r>
              <a:rPr lang="ko-KR" altLang="en-US" dirty="0"/>
              <a:t>간호인력기준이 중요하듯이</a:t>
            </a:r>
            <a:r>
              <a:rPr lang="en-US" altLang="ko-KR" dirty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정부의 의사카르텔 몰이는 노동자</a:t>
            </a:r>
            <a:r>
              <a:rPr lang="en-US" altLang="ko-KR" dirty="0"/>
              <a:t>,</a:t>
            </a:r>
            <a:r>
              <a:rPr lang="ko-KR" altLang="en-US" dirty="0"/>
              <a:t>서민에게 득이 되지 못함</a:t>
            </a:r>
            <a:r>
              <a:rPr lang="en-US" altLang="ko-KR" dirty="0"/>
              <a:t>. </a:t>
            </a:r>
            <a:r>
              <a:rPr lang="ko-KR" altLang="en-US" dirty="0"/>
              <a:t>권위주의적 공권력으로 중산층 우파가 패배한다고 노동자</a:t>
            </a:r>
            <a:r>
              <a:rPr lang="en-US" altLang="ko-KR" dirty="0"/>
              <a:t>,</a:t>
            </a:r>
            <a:r>
              <a:rPr lang="ko-KR" altLang="en-US" dirty="0"/>
              <a:t>서민의 승리가 될 수는 없음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정부가 의사의 파업권이나 단체행동에 제약을 가한다면 이는 </a:t>
            </a:r>
            <a:r>
              <a:rPr lang="ko-KR" altLang="en-US" dirty="0">
                <a:solidFill>
                  <a:srgbClr val="FF0000"/>
                </a:solidFill>
              </a:rPr>
              <a:t>전반적인 파업권과 기본권에 대한 침해</a:t>
            </a:r>
            <a:r>
              <a:rPr lang="ko-KR" altLang="en-US" dirty="0"/>
              <a:t>로 나아갈 공산이 큼</a:t>
            </a:r>
            <a:r>
              <a:rPr lang="en-US" altLang="ko-KR" dirty="0"/>
              <a:t>. </a:t>
            </a:r>
            <a:r>
              <a:rPr lang="ko-KR" altLang="en-US" dirty="0"/>
              <a:t>특히 전공의는 의사집단에서 가장 하층에 위치한 노동자계급임 </a:t>
            </a:r>
            <a:r>
              <a:rPr lang="en-US" altLang="ko-KR" dirty="0"/>
              <a:t>(</a:t>
            </a:r>
            <a:r>
              <a:rPr lang="ko-KR" altLang="en-US" dirty="0"/>
              <a:t>자신의 의식과는 별개로</a:t>
            </a:r>
            <a:r>
              <a:rPr lang="en-US" altLang="ko-KR" dirty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따라서 윤석열정부의 </a:t>
            </a:r>
            <a:r>
              <a:rPr lang="ko-KR" altLang="en-US" dirty="0" err="1"/>
              <a:t>의대증원안</a:t>
            </a:r>
            <a:r>
              <a:rPr lang="ko-KR" altLang="en-US" dirty="0"/>
              <a:t> 자체도 반대해야 되지만</a:t>
            </a:r>
            <a:r>
              <a:rPr lang="en-US" altLang="ko-KR" dirty="0"/>
              <a:t>, </a:t>
            </a:r>
            <a:r>
              <a:rPr lang="ko-KR" altLang="en-US" dirty="0"/>
              <a:t>의사 특히 </a:t>
            </a:r>
            <a:r>
              <a:rPr lang="ko-KR" altLang="en-US" dirty="0" err="1"/>
              <a:t>전공의에</a:t>
            </a:r>
            <a:r>
              <a:rPr lang="ko-KR" altLang="en-US" dirty="0"/>
              <a:t> 대한 무차별적 공권력행사도 지지할 순 없음</a:t>
            </a:r>
            <a:r>
              <a:rPr lang="en-US" altLang="ko-KR" dirty="0"/>
              <a:t>. </a:t>
            </a:r>
            <a:r>
              <a:rPr lang="ko-KR" altLang="en-US" dirty="0"/>
              <a:t>우파적 의사 일반에 반대하는 것은 공권력의 역할이 아니라 </a:t>
            </a:r>
            <a:r>
              <a:rPr lang="en-US" altLang="ko-KR" dirty="0">
                <a:solidFill>
                  <a:srgbClr val="FF0000"/>
                </a:solidFill>
              </a:rPr>
              <a:t>‘</a:t>
            </a:r>
            <a:r>
              <a:rPr lang="ko-KR" altLang="en-US" dirty="0">
                <a:solidFill>
                  <a:srgbClr val="FF0000"/>
                </a:solidFill>
              </a:rPr>
              <a:t>공공의료</a:t>
            </a:r>
            <a:r>
              <a:rPr lang="en-US" altLang="ko-KR" dirty="0">
                <a:solidFill>
                  <a:srgbClr val="FF0000"/>
                </a:solidFill>
              </a:rPr>
              <a:t>’</a:t>
            </a:r>
            <a:r>
              <a:rPr lang="ko-KR" altLang="en-US" dirty="0">
                <a:solidFill>
                  <a:srgbClr val="FF0000"/>
                </a:solidFill>
              </a:rPr>
              <a:t>를 강화해 공공적이고 공익적 의사를 양성하는 것으로 해결</a:t>
            </a:r>
            <a:r>
              <a:rPr lang="ko-KR" altLang="en-US" dirty="0"/>
              <a:t>해야 하며</a:t>
            </a:r>
            <a:r>
              <a:rPr lang="en-US" altLang="ko-KR" dirty="0"/>
              <a:t>, </a:t>
            </a:r>
            <a:r>
              <a:rPr lang="ko-KR" altLang="en-US" dirty="0"/>
              <a:t>의사의 수로 환원할 수는 없음</a:t>
            </a:r>
            <a:endParaRPr lang="en-US" altLang="ko-KR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ko-KR" altLang="en-US" dirty="0"/>
              <a:t>다만 시장주의적 한국의 현실에서 당장 의대정원을 늘리는 것에 목매다는 시민사회 일부의 정서는 이해함</a:t>
            </a:r>
            <a:r>
              <a:rPr lang="en-US" altLang="ko-KR" dirty="0"/>
              <a:t>. </a:t>
            </a:r>
            <a:r>
              <a:rPr lang="ko-KR" altLang="en-US" dirty="0"/>
              <a:t>특히 진료거부</a:t>
            </a:r>
            <a:r>
              <a:rPr lang="en-US" altLang="ko-KR" dirty="0"/>
              <a:t>(</a:t>
            </a:r>
            <a:r>
              <a:rPr lang="ko-KR" altLang="en-US" dirty="0"/>
              <a:t>파업</a:t>
            </a:r>
            <a:r>
              <a:rPr lang="en-US" altLang="ko-KR" dirty="0"/>
              <a:t>)</a:t>
            </a:r>
            <a:r>
              <a:rPr lang="ko-KR" altLang="en-US" dirty="0"/>
              <a:t>등의 </a:t>
            </a:r>
            <a:r>
              <a:rPr lang="ko-KR" altLang="en-US" dirty="0">
                <a:solidFill>
                  <a:srgbClr val="FF0000"/>
                </a:solidFill>
              </a:rPr>
              <a:t>우파적 기득권 저항을 하는 의사집단의 집단행동은 정당성이 없음</a:t>
            </a:r>
            <a:r>
              <a:rPr lang="en-US" altLang="ko-KR" dirty="0"/>
              <a:t>.(</a:t>
            </a:r>
            <a:r>
              <a:rPr lang="ko-KR" altLang="en-US" dirty="0"/>
              <a:t>특히 이들 우파적 의사들이 </a:t>
            </a:r>
            <a:r>
              <a:rPr lang="ko-KR" altLang="en-US" dirty="0" err="1"/>
              <a:t>지역의사제</a:t>
            </a:r>
            <a:r>
              <a:rPr lang="en-US" altLang="ko-KR" dirty="0"/>
              <a:t>, </a:t>
            </a:r>
            <a:r>
              <a:rPr lang="ko-KR" altLang="en-US" dirty="0"/>
              <a:t>공공의대</a:t>
            </a:r>
            <a:r>
              <a:rPr lang="en-US" altLang="ko-KR" dirty="0"/>
              <a:t>, </a:t>
            </a:r>
            <a:r>
              <a:rPr lang="ko-KR" altLang="en-US" dirty="0"/>
              <a:t>공공의료를 거부한다는 측면에서 더더욱 정당성이 없음</a:t>
            </a:r>
            <a:r>
              <a:rPr lang="en-US" altLang="ko-KR" dirty="0"/>
              <a:t>.) </a:t>
            </a:r>
            <a:r>
              <a:rPr lang="ko-KR" altLang="en-US" dirty="0"/>
              <a:t>하지만 </a:t>
            </a:r>
            <a:r>
              <a:rPr lang="ko-KR" altLang="en-US" dirty="0">
                <a:solidFill>
                  <a:srgbClr val="FF0000"/>
                </a:solidFill>
              </a:rPr>
              <a:t>우파적 기득권 저항을 </a:t>
            </a:r>
            <a:r>
              <a:rPr lang="ko-KR" altLang="en-US" dirty="0" err="1">
                <a:solidFill>
                  <a:srgbClr val="FF0000"/>
                </a:solidFill>
              </a:rPr>
              <a:t>분쇄하는게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>‘</a:t>
            </a:r>
            <a:r>
              <a:rPr lang="ko-KR" altLang="en-US" dirty="0">
                <a:solidFill>
                  <a:srgbClr val="FF0000"/>
                </a:solidFill>
              </a:rPr>
              <a:t>의료개혁</a:t>
            </a:r>
            <a:r>
              <a:rPr lang="en-US" altLang="ko-KR" dirty="0">
                <a:solidFill>
                  <a:srgbClr val="FF0000"/>
                </a:solidFill>
              </a:rPr>
              <a:t>’</a:t>
            </a:r>
            <a:r>
              <a:rPr lang="ko-KR" altLang="en-US" dirty="0">
                <a:solidFill>
                  <a:srgbClr val="FF0000"/>
                </a:solidFill>
              </a:rPr>
              <a:t>은 아님</a:t>
            </a:r>
            <a:r>
              <a:rPr lang="en-US" altLang="ko-KR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29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20"/>
            <a:ext cx="10515600" cy="1325563"/>
          </a:xfrm>
        </p:spPr>
        <p:txBody>
          <a:bodyPr/>
          <a:lstStyle/>
          <a:p>
            <a:r>
              <a:rPr lang="ko-KR" altLang="en-US" dirty="0"/>
              <a:t>노동자</a:t>
            </a:r>
            <a:r>
              <a:rPr lang="en-US" altLang="ko-KR" dirty="0"/>
              <a:t>,</a:t>
            </a:r>
            <a:r>
              <a:rPr lang="ko-KR" altLang="en-US" dirty="0"/>
              <a:t>서민의 </a:t>
            </a:r>
            <a:r>
              <a:rPr lang="en-US" altLang="ko-KR" dirty="0"/>
              <a:t>‘</a:t>
            </a:r>
            <a:r>
              <a:rPr lang="ko-KR" altLang="en-US" dirty="0"/>
              <a:t>의료개혁</a:t>
            </a:r>
            <a:r>
              <a:rPr lang="en-US" altLang="ko-KR" dirty="0"/>
              <a:t>＇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456"/>
            <a:ext cx="10515600" cy="521034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 dirty="0" err="1"/>
              <a:t>윤석열정부의</a:t>
            </a:r>
            <a:r>
              <a:rPr lang="ko-KR" altLang="en-US" dirty="0"/>
              <a:t> 소위 ‘의료개혁’안은 의사증원계획을 제외하면 시장주의적</a:t>
            </a:r>
            <a:r>
              <a:rPr lang="en-US" altLang="ko-KR" dirty="0"/>
              <a:t>, </a:t>
            </a:r>
            <a:r>
              <a:rPr lang="ko-KR" altLang="en-US" dirty="0"/>
              <a:t>선별적</a:t>
            </a:r>
            <a:r>
              <a:rPr lang="en-US" altLang="ko-KR" dirty="0"/>
              <a:t>, </a:t>
            </a:r>
            <a:r>
              <a:rPr lang="ko-KR" altLang="en-US" dirty="0" err="1"/>
              <a:t>재정긴축안임</a:t>
            </a:r>
            <a:r>
              <a:rPr lang="en-US" altLang="ko-KR" dirty="0"/>
              <a:t>. </a:t>
            </a:r>
            <a:r>
              <a:rPr lang="ko-KR" altLang="en-US" dirty="0"/>
              <a:t>즉 최대치가 의사증원을 해내는 것 뿐임</a:t>
            </a:r>
            <a:r>
              <a:rPr lang="en-US" altLang="ko-KR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 dirty="0"/>
              <a:t>대형병원 중심의 정부개입은 실제로 큰 효과도 없을 뿐더러 일차의료의 영리화를 방치하고</a:t>
            </a:r>
            <a:r>
              <a:rPr lang="en-US" altLang="ko-KR" dirty="0"/>
              <a:t>, </a:t>
            </a:r>
            <a:r>
              <a:rPr lang="ko-KR" altLang="en-US" dirty="0"/>
              <a:t>지역사회의료를 시장에 방치하여 이른바 </a:t>
            </a:r>
            <a:r>
              <a:rPr lang="en-US" altLang="ko-KR" dirty="0"/>
              <a:t>‘</a:t>
            </a:r>
            <a:r>
              <a:rPr lang="ko-KR" altLang="en-US" dirty="0"/>
              <a:t>지역의료 필수의료 강화</a:t>
            </a:r>
            <a:r>
              <a:rPr lang="en-US" altLang="ko-KR" dirty="0"/>
              <a:t>’</a:t>
            </a:r>
            <a:r>
              <a:rPr lang="ko-KR" altLang="en-US" dirty="0"/>
              <a:t>라는 목적도 이룰 수 없음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>
                <a:solidFill>
                  <a:srgbClr val="FF0000"/>
                </a:solidFill>
              </a:rPr>
              <a:t>건강보험내 </a:t>
            </a:r>
            <a:r>
              <a:rPr lang="ko-KR" altLang="en-US" dirty="0" err="1">
                <a:solidFill>
                  <a:srgbClr val="FF0000"/>
                </a:solidFill>
              </a:rPr>
              <a:t>완결적</a:t>
            </a:r>
            <a:r>
              <a:rPr lang="ko-KR" altLang="en-US" dirty="0">
                <a:solidFill>
                  <a:srgbClr val="FF0000"/>
                </a:solidFill>
              </a:rPr>
              <a:t> 진료체계 구축은 ‘혼합진료금지’나 ‘</a:t>
            </a:r>
            <a:r>
              <a:rPr lang="ko-KR" altLang="en-US" dirty="0" err="1">
                <a:solidFill>
                  <a:srgbClr val="FF0000"/>
                </a:solidFill>
              </a:rPr>
              <a:t>총액예산제’로의</a:t>
            </a:r>
            <a:r>
              <a:rPr lang="ko-KR" altLang="en-US" dirty="0">
                <a:solidFill>
                  <a:srgbClr val="FF0000"/>
                </a:solidFill>
              </a:rPr>
              <a:t> 전면 전환</a:t>
            </a:r>
            <a:r>
              <a:rPr lang="ko-KR" altLang="en-US" dirty="0"/>
              <a:t>을 요구하고 있음</a:t>
            </a:r>
            <a:r>
              <a:rPr lang="en-US" altLang="ko-KR" dirty="0"/>
              <a:t>. </a:t>
            </a:r>
            <a:r>
              <a:rPr lang="ko-KR" altLang="en-US" dirty="0"/>
              <a:t>재정적으로 이미 한국의 경상의료비는 매우 높은 수준임</a:t>
            </a:r>
            <a:r>
              <a:rPr lang="en-US" altLang="ko-KR" dirty="0"/>
              <a:t>. </a:t>
            </a:r>
            <a:r>
              <a:rPr lang="ko-KR" altLang="en-US" dirty="0"/>
              <a:t>다만 이러한 개혁을 수행할 경우 의료공급자뿐 아니라 제약</a:t>
            </a:r>
            <a:r>
              <a:rPr lang="en-US" altLang="ko-KR" dirty="0"/>
              <a:t>, </a:t>
            </a:r>
            <a:r>
              <a:rPr lang="ko-KR" altLang="en-US" dirty="0"/>
              <a:t>의료기기</a:t>
            </a:r>
            <a:r>
              <a:rPr lang="en-US" altLang="ko-KR" dirty="0"/>
              <a:t>, </a:t>
            </a:r>
            <a:r>
              <a:rPr lang="ko-KR" altLang="en-US" dirty="0"/>
              <a:t>디지털헬스</a:t>
            </a:r>
            <a:r>
              <a:rPr lang="en-US" altLang="ko-KR" dirty="0"/>
              <a:t>, </a:t>
            </a:r>
            <a:r>
              <a:rPr lang="ko-KR" altLang="en-US" dirty="0"/>
              <a:t>임대업</a:t>
            </a:r>
            <a:r>
              <a:rPr lang="en-US" altLang="ko-KR" dirty="0"/>
              <a:t>, </a:t>
            </a:r>
            <a:r>
              <a:rPr lang="ko-KR" altLang="en-US" dirty="0"/>
              <a:t>금융업 등 </a:t>
            </a:r>
            <a:r>
              <a:rPr lang="ko-KR" altLang="en-US" dirty="0" err="1"/>
              <a:t>전산업분야의</a:t>
            </a:r>
            <a:r>
              <a:rPr lang="ko-KR" altLang="en-US" dirty="0"/>
              <a:t> 저항을 겪게 될 것임</a:t>
            </a:r>
            <a:r>
              <a:rPr lang="en-US" altLang="ko-KR" dirty="0"/>
              <a:t>. (</a:t>
            </a:r>
            <a:r>
              <a:rPr lang="ko-KR" altLang="en-US" dirty="0"/>
              <a:t>따라서 정치적으로 강력한 진보적 정부의 집권이 요구됨</a:t>
            </a:r>
            <a:r>
              <a:rPr lang="en-US" altLang="ko-KR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 dirty="0"/>
              <a:t>현실적으로나</a:t>
            </a:r>
            <a:r>
              <a:rPr lang="en-US" altLang="ko-KR" dirty="0"/>
              <a:t> </a:t>
            </a:r>
            <a:r>
              <a:rPr lang="ko-KR" altLang="en-US" dirty="0"/>
              <a:t>역사적 맥락으로 보나</a:t>
            </a:r>
            <a:r>
              <a:rPr lang="en-US" altLang="ko-KR" dirty="0"/>
              <a:t>, </a:t>
            </a:r>
            <a:r>
              <a:rPr lang="ko-KR" altLang="en-US" dirty="0"/>
              <a:t>실현가능성으로 볼 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>
                <a:solidFill>
                  <a:srgbClr val="FF0000"/>
                </a:solidFill>
              </a:rPr>
              <a:t>한국보건의료의 개혁과제는 </a:t>
            </a:r>
            <a:r>
              <a:rPr lang="ko-KR" altLang="en-US" dirty="0"/>
              <a:t>결국 </a:t>
            </a:r>
            <a:r>
              <a:rPr lang="ko-KR" altLang="en-US" dirty="0">
                <a:solidFill>
                  <a:srgbClr val="FF0000"/>
                </a:solidFill>
              </a:rPr>
              <a:t>공적의료 공급을 늘리는 것 </a:t>
            </a:r>
            <a:r>
              <a:rPr lang="ko-KR" altLang="en-US" dirty="0"/>
              <a:t>뿐임</a:t>
            </a:r>
            <a:r>
              <a:rPr lang="en-US" altLang="ko-KR" dirty="0"/>
              <a:t>. </a:t>
            </a:r>
            <a:r>
              <a:rPr lang="ko-KR" altLang="en-US" dirty="0"/>
              <a:t>추가로 </a:t>
            </a:r>
            <a:r>
              <a:rPr lang="ko-KR" altLang="en-US" dirty="0">
                <a:solidFill>
                  <a:srgbClr val="FF0000"/>
                </a:solidFill>
              </a:rPr>
              <a:t>건강보험의 </a:t>
            </a:r>
            <a:r>
              <a:rPr lang="ko-KR" altLang="en-US" dirty="0" err="1">
                <a:solidFill>
                  <a:srgbClr val="FF0000"/>
                </a:solidFill>
              </a:rPr>
              <a:t>보장률을</a:t>
            </a:r>
            <a:r>
              <a:rPr lang="ko-KR" altLang="en-US" dirty="0">
                <a:solidFill>
                  <a:srgbClr val="FF0000"/>
                </a:solidFill>
              </a:rPr>
              <a:t> 높여 </a:t>
            </a:r>
            <a:r>
              <a:rPr lang="ko-KR" altLang="en-US" dirty="0"/>
              <a:t>노동자서민의 직접의료비 부담을 낮추는 일임</a:t>
            </a:r>
            <a:r>
              <a:rPr lang="en-US" altLang="ko-KR" dirty="0"/>
              <a:t>. </a:t>
            </a:r>
            <a:r>
              <a:rPr lang="ko-KR" altLang="en-US" dirty="0"/>
              <a:t>이런 점에서 </a:t>
            </a:r>
            <a:r>
              <a:rPr lang="ko-KR" altLang="en-US" dirty="0" err="1"/>
              <a:t>윤석열정부의</a:t>
            </a:r>
            <a:r>
              <a:rPr lang="ko-KR" altLang="en-US" dirty="0"/>
              <a:t> 가짜 의료개혁에 맞서야 함</a:t>
            </a:r>
            <a:r>
              <a:rPr lang="en-US" altLang="ko-KR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- </a:t>
            </a:r>
            <a:r>
              <a:rPr lang="ko-KR" altLang="en-US" dirty="0"/>
              <a:t>단기 계획으로 </a:t>
            </a:r>
            <a:r>
              <a:rPr lang="ko-KR" altLang="en-US" dirty="0">
                <a:solidFill>
                  <a:srgbClr val="FF0000"/>
                </a:solidFill>
              </a:rPr>
              <a:t>지역의사제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지역의료 의무복무조건 선발</a:t>
            </a:r>
            <a:r>
              <a:rPr lang="en-US" altLang="ko-KR" dirty="0">
                <a:solidFill>
                  <a:srgbClr val="FF0000"/>
                </a:solidFill>
              </a:rPr>
              <a:t>), </a:t>
            </a:r>
            <a:r>
              <a:rPr lang="ko-KR" altLang="en-US" dirty="0">
                <a:solidFill>
                  <a:srgbClr val="FF0000"/>
                </a:solidFill>
              </a:rPr>
              <a:t>공공의대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공공의료 의무 복무조건 선발</a:t>
            </a:r>
            <a:r>
              <a:rPr lang="en-US" altLang="ko-KR" dirty="0">
                <a:solidFill>
                  <a:srgbClr val="FF0000"/>
                </a:solidFill>
              </a:rPr>
              <a:t>), </a:t>
            </a:r>
            <a:r>
              <a:rPr lang="ko-KR" altLang="en-US" dirty="0">
                <a:solidFill>
                  <a:srgbClr val="FF0000"/>
                </a:solidFill>
              </a:rPr>
              <a:t>주치의 제도</a:t>
            </a:r>
            <a:r>
              <a:rPr lang="en-US" altLang="ko-KR" dirty="0">
                <a:solidFill>
                  <a:srgbClr val="FF0000"/>
                </a:solidFill>
              </a:rPr>
              <a:t>, </a:t>
            </a:r>
            <a:r>
              <a:rPr lang="ko-KR" altLang="en-US" dirty="0" err="1">
                <a:solidFill>
                  <a:srgbClr val="FF0000"/>
                </a:solidFill>
              </a:rPr>
              <a:t>공공임상교수제도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ko-KR" altLang="en-US" dirty="0"/>
              <a:t>등의 지역사회 공공의료서비스에 배치될 수 있는 의사 인력양성제도를 추진하고</a:t>
            </a:r>
            <a:r>
              <a:rPr lang="en-US" altLang="ko-KR" dirty="0"/>
              <a:t>, </a:t>
            </a:r>
            <a:r>
              <a:rPr lang="ko-KR" altLang="en-US" dirty="0"/>
              <a:t>이들 계획에 연동된 의사증원 방안을 도출해야 함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10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D214690-A7B3-4EAC-9F1E-1030FE0E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53" y="468923"/>
            <a:ext cx="5105401" cy="1031631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건강보험파탄 공포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7D72EFF9-4341-48D1-9524-78C6D71F4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53" y="2121878"/>
            <a:ext cx="5070231" cy="36810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ko-KR" altLang="en-US" sz="2000" b="1" dirty="0" smtClean="0"/>
              <a:t>건강보험 재정 공포 조장 </a:t>
            </a:r>
            <a:r>
              <a:rPr lang="en-US" altLang="ko-KR" sz="2000" b="1" dirty="0" smtClean="0"/>
              <a:t>/ </a:t>
            </a:r>
            <a:r>
              <a:rPr lang="ko-KR" altLang="en-US" sz="2000" b="1" dirty="0" err="1" smtClean="0"/>
              <a:t>건보료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폭탄론</a:t>
            </a:r>
            <a:r>
              <a:rPr lang="ko-KR" altLang="en-US" sz="2000" b="1" dirty="0" smtClean="0"/>
              <a:t> </a:t>
            </a:r>
            <a:r>
              <a:rPr lang="en-US" altLang="ko-KR" sz="2000" b="1" dirty="0" smtClean="0"/>
              <a:t>/ </a:t>
            </a:r>
            <a:r>
              <a:rPr lang="ko-KR" altLang="en-US" sz="2000" b="1" dirty="0" smtClean="0"/>
              <a:t>재정프레임</a:t>
            </a:r>
            <a:endParaRPr lang="en-US" altLang="ko-KR" sz="2000" b="1" dirty="0" smtClean="0"/>
          </a:p>
          <a:p>
            <a:pPr>
              <a:lnSpc>
                <a:spcPct val="100000"/>
              </a:lnSpc>
            </a:pPr>
            <a:r>
              <a:rPr lang="ko-KR" altLang="en-US" sz="2000" b="1" dirty="0" smtClean="0"/>
              <a:t>건강보험재정이 문제인가</a:t>
            </a:r>
            <a:r>
              <a:rPr lang="en-US" altLang="ko-KR" sz="2000" b="1" dirty="0" smtClean="0"/>
              <a:t>? </a:t>
            </a:r>
            <a:r>
              <a:rPr lang="ko-KR" altLang="en-US" sz="2000" b="1" dirty="0" smtClean="0"/>
              <a:t>국민의료비 부담이 문제인가</a:t>
            </a:r>
            <a:r>
              <a:rPr lang="en-US" altLang="ko-KR" sz="2000" b="1" dirty="0" smtClean="0"/>
              <a:t>?</a:t>
            </a:r>
          </a:p>
          <a:p>
            <a:pPr>
              <a:lnSpc>
                <a:spcPct val="100000"/>
              </a:lnSpc>
            </a:pPr>
            <a:r>
              <a:rPr lang="ko-KR" altLang="en-US" sz="2000" dirty="0" smtClean="0"/>
              <a:t>누구를 위한 재정인가</a:t>
            </a:r>
            <a:r>
              <a:rPr lang="en-US" altLang="ko-KR" sz="2000" dirty="0" smtClean="0"/>
              <a:t>?</a:t>
            </a:r>
          </a:p>
          <a:p>
            <a:pPr>
              <a:lnSpc>
                <a:spcPct val="100000"/>
              </a:lnSpc>
            </a:pPr>
            <a:r>
              <a:rPr lang="ko-KR" altLang="en-US" sz="2000" dirty="0" smtClean="0"/>
              <a:t>건강보험료 국민부담 증가는 누가 원흉인가</a:t>
            </a:r>
            <a:r>
              <a:rPr lang="en-US" altLang="ko-KR" sz="2000" dirty="0" smtClean="0"/>
              <a:t>?</a:t>
            </a:r>
          </a:p>
          <a:p>
            <a:pPr>
              <a:lnSpc>
                <a:spcPct val="100000"/>
              </a:lnSpc>
            </a:pPr>
            <a:r>
              <a:rPr lang="ko-KR" altLang="en-US" sz="2000" dirty="0" smtClean="0"/>
              <a:t>지속가능성은 어떻게 해야 되나</a:t>
            </a:r>
            <a:r>
              <a:rPr lang="en-US" altLang="ko-KR" sz="2000" dirty="0" smtClean="0"/>
              <a:t>?</a:t>
            </a:r>
          </a:p>
        </p:txBody>
      </p:sp>
      <p:pic>
        <p:nvPicPr>
          <p:cNvPr id="1026" name="Picture 2" descr="https://lh4.googleusercontent.com/4srfMJwDHOCsfsAAyxSXN3s982rIJY6zTfPG0LAuCep9UXP1wzC2vBmct7Bl58N2YivvHrYe95tFRVwDBBCj4epkRaYURNJvVCGccLRNNCGqiD_29UckR1SUvNU3EwoCuEh1Z9qo73UlOBETq3KQrd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31176"/>
            <a:ext cx="4970585" cy="63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6203591" y="1844844"/>
            <a:ext cx="4745763" cy="7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6203591" y="2121877"/>
            <a:ext cx="13109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9390185" y="5209367"/>
            <a:ext cx="1559168" cy="7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203590" y="5478999"/>
            <a:ext cx="30928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바닥글 개체 틀 4">
            <a:extLst>
              <a:ext uri="{FF2B5EF4-FFF2-40B4-BE49-F238E27FC236}">
                <a16:creationId xmlns:a16="http://schemas.microsoft.com/office/drawing/2014/main" xmlns="" id="{CF037FA9-E5CC-4782-8780-F0C2FF0F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3601" y="6506308"/>
            <a:ext cx="5410200" cy="293881"/>
          </a:xfrm>
        </p:spPr>
        <p:txBody>
          <a:bodyPr/>
          <a:lstStyle/>
          <a:p>
            <a:r>
              <a:rPr lang="en-US" altLang="ko-KR" sz="1000" dirty="0">
                <a:solidFill>
                  <a:schemeClr val="tx1"/>
                </a:solidFill>
              </a:rPr>
              <a:t>2022</a:t>
            </a:r>
            <a:r>
              <a:rPr lang="ko-KR" altLang="en-US" sz="1000" dirty="0">
                <a:solidFill>
                  <a:schemeClr val="tx1"/>
                </a:solidFill>
              </a:rPr>
              <a:t>년 </a:t>
            </a:r>
            <a:r>
              <a:rPr lang="en-US" altLang="ko-KR" sz="1000" dirty="0">
                <a:solidFill>
                  <a:schemeClr val="tx1"/>
                </a:solidFill>
              </a:rPr>
              <a:t>12</a:t>
            </a:r>
            <a:r>
              <a:rPr lang="ko-KR" altLang="en-US" sz="1000" dirty="0">
                <a:solidFill>
                  <a:schemeClr val="tx1"/>
                </a:solidFill>
              </a:rPr>
              <a:t>월 </a:t>
            </a:r>
            <a:r>
              <a:rPr lang="en-US" altLang="ko-KR" sz="1000" dirty="0">
                <a:solidFill>
                  <a:schemeClr val="tx1"/>
                </a:solidFill>
              </a:rPr>
              <a:t>14</a:t>
            </a:r>
            <a:r>
              <a:rPr lang="ko-KR" altLang="en-US" sz="1000" dirty="0">
                <a:solidFill>
                  <a:schemeClr val="tx1"/>
                </a:solidFill>
              </a:rPr>
              <a:t>일 </a:t>
            </a:r>
            <a:r>
              <a:rPr lang="ko-KR" altLang="en-US" sz="1000" dirty="0" err="1">
                <a:solidFill>
                  <a:schemeClr val="tx1"/>
                </a:solidFill>
              </a:rPr>
              <a:t>대통령실</a:t>
            </a:r>
            <a:r>
              <a:rPr lang="ko-KR" altLang="en-US" sz="1000" dirty="0">
                <a:solidFill>
                  <a:schemeClr val="tx1"/>
                </a:solidFill>
              </a:rPr>
              <a:t> 설명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 err="1">
                <a:solidFill>
                  <a:schemeClr val="tx1"/>
                </a:solidFill>
              </a:rPr>
              <a:t>건강보험보장성</a:t>
            </a:r>
            <a:r>
              <a:rPr lang="ko-KR" altLang="en-US" sz="1000" dirty="0">
                <a:solidFill>
                  <a:schemeClr val="tx1"/>
                </a:solidFill>
              </a:rPr>
              <a:t> 축소를 대통령이 </a:t>
            </a:r>
            <a:r>
              <a:rPr lang="ko-KR" altLang="en-US" sz="1000" dirty="0" err="1">
                <a:solidFill>
                  <a:schemeClr val="tx1"/>
                </a:solidFill>
              </a:rPr>
              <a:t>밝힌데</a:t>
            </a:r>
            <a:r>
              <a:rPr lang="ko-KR" altLang="en-US" sz="1000" dirty="0">
                <a:solidFill>
                  <a:schemeClr val="tx1"/>
                </a:solidFill>
              </a:rPr>
              <a:t> 따른 답변</a:t>
            </a:r>
            <a:r>
              <a:rPr lang="en-US" altLang="ko-KR" sz="1000" dirty="0">
                <a:solidFill>
                  <a:schemeClr val="tx1"/>
                </a:solidFill>
              </a:rPr>
              <a:t>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794608"/>
            <a:ext cx="5867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dirty="0"/>
              <a:t>폭주기관차 멈춰야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49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2" y="2081463"/>
            <a:ext cx="2436678" cy="309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2" y="129352"/>
            <a:ext cx="4511387" cy="168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668" y="129352"/>
            <a:ext cx="4234674" cy="66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55" y="2081463"/>
            <a:ext cx="4025718" cy="442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6" y="5106003"/>
            <a:ext cx="3421315" cy="157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0004" y="173248"/>
            <a:ext cx="27795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1) </a:t>
            </a: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공공병원 설립 무산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울산의료원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설립 무산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대통령 공약임에도 </a:t>
            </a:r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5</a:t>
            </a: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월 타당성 재조사를 통과하지 못함</a:t>
            </a:r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.(</a:t>
            </a: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경제성 </a:t>
            </a:r>
            <a:r>
              <a:rPr lang="ko-KR" altLang="en-US" sz="10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분석값</a:t>
            </a:r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(B/C) 0.65</a:t>
            </a: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로 산출</a:t>
            </a:r>
            <a:r>
              <a:rPr lang="en-US" altLang="ko-KR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)</a:t>
            </a:r>
          </a:p>
          <a:p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광주의료원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타당성 재조사 </a:t>
            </a:r>
            <a:r>
              <a:rPr lang="ko-KR" altLang="en-US" sz="10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진행중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울산의료원을 보고 병상을 축소해 신청</a:t>
            </a:r>
            <a:endParaRPr lang="en-US" altLang="ko-KR" sz="10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05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1524000" y="132863"/>
            <a:ext cx="9144000" cy="8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2023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년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3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월 </a:t>
            </a:r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28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일 </a:t>
            </a:r>
            <a:r>
              <a:rPr lang="ko-KR" altLang="en-US" b="1" dirty="0" err="1">
                <a:latin typeface="Arial Unicode MS" panose="020B0604020202020204" pitchFamily="50" charset="-127"/>
                <a:ea typeface="Arial Unicode MS" panose="020B0604020202020204" pitchFamily="50" charset="-127"/>
              </a:rPr>
              <a:t>바이오헬스</a:t>
            </a:r>
            <a:r>
              <a: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 전략회의</a:t>
            </a:r>
          </a:p>
        </p:txBody>
      </p:sp>
      <p:sp>
        <p:nvSpPr>
          <p:cNvPr id="7" name="제목 1">
            <a:extLst>
              <a:ext uri="{FF2B5EF4-FFF2-40B4-BE49-F238E27FC236}">
                <a16:creationId xmlns="" xmlns:a16="http://schemas.microsoft.com/office/drawing/2014/main" id="{70781414-929D-48D0-8004-1CCA419E1BA0}"/>
              </a:ext>
            </a:extLst>
          </p:cNvPr>
          <p:cNvSpPr txBox="1">
            <a:spLocks/>
          </p:cNvSpPr>
          <p:nvPr/>
        </p:nvSpPr>
        <p:spPr>
          <a:xfrm>
            <a:off x="6184231" y="4931359"/>
            <a:ext cx="5751095" cy="10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건강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,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돌봄 </a:t>
            </a:r>
            <a:r>
              <a:rPr lang="en-US" altLang="ko-KR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= </a:t>
            </a: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돈벌이 산업</a:t>
            </a:r>
            <a:endParaRPr lang="en-US" altLang="ko-KR" sz="3200" b="1" dirty="0">
              <a:latin typeface="Arial Unicode MS" panose="020B0604020202020204" pitchFamily="50" charset="-127"/>
              <a:ea typeface="Arial Unicode MS" panose="020B06040202020202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latin typeface="Arial Unicode MS" panose="020B0604020202020204" pitchFamily="50" charset="-127"/>
                <a:ea typeface="Arial Unicode MS" panose="020B0604020202020204" pitchFamily="50" charset="-127"/>
              </a:rPr>
              <a:t>의료산업화는 규제완화와 투자의 대상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94851"/>
            <a:ext cx="5839326" cy="32846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39" y="854241"/>
            <a:ext cx="4698714" cy="58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3113</Words>
  <Application>Microsoft Office PowerPoint</Application>
  <PresentationFormat>사용자 지정</PresentationFormat>
  <Paragraphs>346</Paragraphs>
  <Slides>70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70</vt:i4>
      </vt:variant>
    </vt:vector>
  </HeadingPairs>
  <TitlesOfParts>
    <vt:vector size="71" baseType="lpstr">
      <vt:lpstr>Office 테마</vt:lpstr>
      <vt:lpstr>여러분, 윤석열정부가 말하는 ‘의료개혁‘ 다 새빨간 거짓말인거 아시죠?  - 필수의료 패키지, 국민건강보험 종합계획의 실체 - 의대증원관련 노.정 대립의문제점과 올바른 공공의료의 확충의 제안 - 우리에게 필요한 의료개혁과 방향 </vt:lpstr>
      <vt:lpstr>PowerPoint 프레젠테이션</vt:lpstr>
      <vt:lpstr>윤석열정부 2년  한국 보건의료 상황 </vt:lpstr>
      <vt:lpstr>일관된 모습(부정식품에서 외국인혐오까지)</vt:lpstr>
      <vt:lpstr>윤석열정부의 사회정책 방향</vt:lpstr>
      <vt:lpstr>건강보험 재정 긴축</vt:lpstr>
      <vt:lpstr>건강보험파탄 공포?</vt:lpstr>
      <vt:lpstr>PowerPoint 프레젠테이션</vt:lpstr>
      <vt:lpstr>PowerPoint 프레젠테이션</vt:lpstr>
      <vt:lpstr>PowerPoint 프레젠테이션</vt:lpstr>
      <vt:lpstr>- ‘선진입 후평가’ 전면 적용 - 효용성 평가가 규제대상?</vt:lpstr>
      <vt:lpstr>비대면진료 시범사업,가산/건강보험재정 적자랴며?</vt:lpstr>
      <vt:lpstr>병원과 보험사 연계는 경쟁형보험으로의 변화를 촉발할 수 있음.(직불제)</vt:lpstr>
      <vt:lpstr>PowerPoint 프레젠테이션</vt:lpstr>
      <vt:lpstr>PowerPoint 프레젠테이션</vt:lpstr>
      <vt:lpstr>재정계획은 없음, 알아서 잘 살아야 함?</vt:lpstr>
      <vt:lpstr>블랙홀이 된 의사인력 증원안 개혁적 요구인가? </vt:lpstr>
      <vt:lpstr>2023년 내내  떠보기, 떠보기?</vt:lpstr>
      <vt:lpstr>- 자본의 입장은 서비스산업 인력공급은 시장에 맡겨 - 의사부족은 ‘원격’ 등 빅테크사업으로, 의사창출은 병원자본 밑밥(서비스산업현장의 인력양성) - 주요 산업, 경제지, KDI 의 요구 </vt:lpstr>
      <vt:lpstr>윤석열 프리드먼, 신자유주의와 면허제?</vt:lpstr>
      <vt:lpstr>정원확대의 속내</vt:lpstr>
      <vt:lpstr>PowerPoint 프레젠테이션</vt:lpstr>
      <vt:lpstr>윤석열정부하 (사회, 의료)정책 1) 일관된 의료산업화/민영화 2) 공공의료 포기/붕괴 3) ‘필수의료’전략 은 생색내기용/의료개혁은 ‘개악＇   윤석열정부의 성격은 ‘신자유주의‘ ’복지축소＇방향성이 분명한 강경우파 / 정책도 이런 These 속에서 나오는 것임.</vt:lpstr>
      <vt:lpstr>2월부터 무슨 일이? </vt:lpstr>
      <vt:lpstr>PowerPoint 프레젠테이션</vt:lpstr>
      <vt:lpstr>필수의료 패키지 (2024.2.1) 어떤 내용인가?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“필수의료”란 무엇인가?</vt:lpstr>
      <vt:lpstr>국민건강보험 종합계획(2024.2.4)은 어떤 내용인가? </vt:lpstr>
      <vt:lpstr>PowerPoint 프레젠테이션</vt:lpstr>
      <vt:lpstr>PowerPoint 프레젠테이션</vt:lpstr>
      <vt:lpstr>- 한국의 건강보장의 재정보장율: 총 61%, 입원 67%, 외래 57%, 치과 39%, 약제 58% - 비슷한 지불제도와 경로를 가진 일본의 (총 84%, 입원 92%, 외래 85%, 치과 79%, 약제 72%) 경우와 비교됨. - 결국 재난적의료비(7.5%)로 일본의 2.4%와 비교됨. - 추가적으로 현금급여인 상병수당 문제까지 포괄하면 심각한 보장수준을 유지하고 있음.</vt:lpstr>
      <vt:lpstr>진정한 낭비는 어디서 발생하나?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거절할 수 밖에 없는 제안… 포장된 개혁과제…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정부여당 총선 공약?</vt:lpstr>
      <vt:lpstr>PowerPoint 프레젠테이션</vt:lpstr>
      <vt:lpstr>1882억원이면 무엇을 할 수 있을까?</vt:lpstr>
      <vt:lpstr>여론은 상관없는 만우절 대국민담화!</vt:lpstr>
      <vt:lpstr>PowerPoint 프레젠테이션</vt:lpstr>
      <vt:lpstr>22대 총선 주요공약 간단 분석 </vt:lpstr>
      <vt:lpstr>의료공급 공약</vt:lpstr>
      <vt:lpstr>건강보장 공약</vt:lpstr>
      <vt:lpstr>지역의료</vt:lpstr>
      <vt:lpstr>정부여당 총선 공약?</vt:lpstr>
      <vt:lpstr>(보론) 의사들의 의식도 구조의 산물 - 일본의 경우 </vt:lpstr>
      <vt:lpstr>PowerPoint 프레젠테이션</vt:lpstr>
      <vt:lpstr>왜 공공의료가 중요한가?(일본의 경우)</vt:lpstr>
      <vt:lpstr>올바른 전문가주의는 공적제도 확립에서 비롯함.</vt:lpstr>
      <vt:lpstr>- 최소한의 (지역, 전문과목등)배치계획과 수급계획이 연동됨. - 한국보다 인구대비 조금 더 많은 의사가 존재함(인구 10만명당 일본 2.67 한국 2.61(한의사포함))에도 내과,외과,소아과 등에 대한 지원율이 높고, 수급율이 높은 이유는 ‘비급여가 없는 구조‘(혼합진료금지)가 가장 큰 영향을 주고 있음. - 여기에 지역에 개원할 시에도 지역의사회와 학회의 영향력 하에 있음.(즉 전문가적 통제가 존재함) - 의사들의 ‘의식’은 이러한 구조에서 형성됨. (예를 들어, 아베시기 혼합진료(비급여진료)허용에  대한 일본의사회의 반대 등) - 반면 실제 일본의사들의 소득은 세계적으로도 높은 수준임.(개업자율권이 존재하기 때문) - ‘일본의사회’도 의료공급계획과 함께하는 직능단체로써 역할이 상대적으로 충실함. - 의료제도, 건강보장제도, 공급제도의 중요성을 상기시키고 있고, 최소한의 공급계획이 존재해야 함을 보여주는 상례임.(한국의 극단적 의료부분의 시장의존성은 심각한 파탄의 원인임을 보여주는 방증).</vt:lpstr>
      <vt:lpstr>소결</vt:lpstr>
      <vt:lpstr>의사파업의 역설인가? 재난자본주의인가?</vt:lpstr>
      <vt:lpstr>결론 : 윤석열표 ‘의대증원’은 의료개혁인가?</vt:lpstr>
      <vt:lpstr>노동자,서민의 ‘의료개혁＇이란?</vt:lpstr>
      <vt:lpstr>폭주기관차 멈춰야 한다.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‘원격의료’ 진실은 무엇인가? 환자와 의료현장 에 미칠 영향</dc:title>
  <dc:creator>재활의학과</dc:creator>
  <cp:lastModifiedBy>HYUNGJUN JEONG</cp:lastModifiedBy>
  <cp:revision>123</cp:revision>
  <dcterms:created xsi:type="dcterms:W3CDTF">2020-06-19T02:12:59Z</dcterms:created>
  <dcterms:modified xsi:type="dcterms:W3CDTF">2024-04-03T01:12:54Z</dcterms:modified>
</cp:coreProperties>
</file>