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952" r:id="rId3"/>
    <p:sldId id="1416" r:id="rId4"/>
    <p:sldId id="980" r:id="rId5"/>
    <p:sldId id="979" r:id="rId6"/>
    <p:sldId id="808" r:id="rId7"/>
    <p:sldId id="1396" r:id="rId8"/>
    <p:sldId id="957" r:id="rId9"/>
    <p:sldId id="1449" r:id="rId10"/>
    <p:sldId id="955" r:id="rId11"/>
    <p:sldId id="956" r:id="rId12"/>
    <p:sldId id="1295" r:id="rId13"/>
    <p:sldId id="1450" r:id="rId14"/>
    <p:sldId id="1406" r:id="rId15"/>
    <p:sldId id="984" r:id="rId16"/>
    <p:sldId id="982" r:id="rId17"/>
    <p:sldId id="1455" r:id="rId18"/>
    <p:sldId id="265" r:id="rId19"/>
    <p:sldId id="430" r:id="rId20"/>
    <p:sldId id="1413" r:id="rId21"/>
    <p:sldId id="1442" r:id="rId22"/>
    <p:sldId id="1451" r:id="rId23"/>
    <p:sldId id="962" r:id="rId24"/>
    <p:sldId id="1415" r:id="rId25"/>
    <p:sldId id="961" r:id="rId26"/>
    <p:sldId id="965" r:id="rId27"/>
    <p:sldId id="277" r:id="rId28"/>
    <p:sldId id="983" r:id="rId29"/>
    <p:sldId id="1389" r:id="rId30"/>
    <p:sldId id="1422" r:id="rId31"/>
    <p:sldId id="963" r:id="rId32"/>
    <p:sldId id="985" r:id="rId33"/>
    <p:sldId id="969" r:id="rId34"/>
    <p:sldId id="1005" r:id="rId35"/>
    <p:sldId id="954" r:id="rId36"/>
    <p:sldId id="1444" r:id="rId37"/>
    <p:sldId id="1454" r:id="rId38"/>
    <p:sldId id="1448" r:id="rId39"/>
    <p:sldId id="1371" r:id="rId40"/>
    <p:sldId id="1372" r:id="rId41"/>
    <p:sldId id="270" r:id="rId42"/>
    <p:sldId id="1421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>
      <p:cViewPr varScale="1">
        <p:scale>
          <a:sx n="73" d="100"/>
          <a:sy n="73" d="100"/>
        </p:scale>
        <p:origin x="67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RPS </a:t>
            </a:r>
            <a:r>
              <a:rPr lang="ko-KR" sz="2000" dirty="0"/>
              <a:t>비율</a:t>
            </a:r>
            <a:r>
              <a:rPr lang="en-US" sz="2000" dirty="0"/>
              <a:t>(%)</a:t>
            </a:r>
          </a:p>
        </c:rich>
      </c:tx>
      <c:layout>
        <c:manualLayout>
          <c:xMode val="edge"/>
          <c:yMode val="edge"/>
          <c:x val="0.31127141065500447"/>
          <c:y val="6.93982553568294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7.8224740898524214E-2"/>
          <c:y val="2.3122779199276713E-2"/>
          <c:w val="0.91485292448529931"/>
          <c:h val="0.83373752712209037"/>
        </c:manualLayout>
      </c:layout>
      <c:lineChart>
        <c:grouping val="standard"/>
        <c:varyColors val="0"/>
        <c:ser>
          <c:idx val="0"/>
          <c:order val="0"/>
          <c:tx>
            <c:strRef>
              <c:f>Formula</c:f>
              <c:strCache>
                <c:ptCount val="1"/>
                <c:pt idx="0">
                  <c:v>비율(%)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General</c:f>
              <c:strCache>
                <c:ptCount val="11"/>
                <c:pt idx="0">
                  <c:v>’12</c:v>
                </c:pt>
                <c:pt idx="1">
                  <c:v>’13</c:v>
                </c:pt>
                <c:pt idx="2">
                  <c:v>’14</c:v>
                </c:pt>
                <c:pt idx="3">
                  <c:v>’15</c:v>
                </c:pt>
                <c:pt idx="4">
                  <c:v>’16</c:v>
                </c:pt>
                <c:pt idx="5">
                  <c:v>’17</c:v>
                </c:pt>
                <c:pt idx="6">
                  <c:v>’18</c:v>
                </c:pt>
                <c:pt idx="7">
                  <c:v>’19</c:v>
                </c:pt>
                <c:pt idx="8">
                  <c:v>’20</c:v>
                </c:pt>
                <c:pt idx="9">
                  <c:v>’21</c:v>
                </c:pt>
                <c:pt idx="10">
                  <c:v>’22</c:v>
                </c:pt>
              </c:strCache>
            </c:strRef>
          </c:cat>
          <c:val>
            <c:numRef>
              <c:f>Formula</c:f>
              <c:numCache>
                <c:formatCode>General</c:formatCode>
                <c:ptCount val="11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</c:v>
                </c:pt>
                <c:pt idx="4">
                  <c:v>3.5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9</c:v>
                </c:pt>
                <c:pt idx="10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57-46F6-A81A-FBC345299F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8345070"/>
        <c:axId val="367235163"/>
      </c:lineChart>
      <c:catAx>
        <c:axId val="99834507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67235163"/>
        <c:crosses val="autoZero"/>
        <c:auto val="1"/>
        <c:lblAlgn val="ctr"/>
        <c:lblOffset val="100"/>
        <c:tickMarkSkip val="1"/>
        <c:noMultiLvlLbl val="0"/>
      </c:catAx>
      <c:valAx>
        <c:axId val="3672351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8345070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Lst>
    <c:ext uri="CC8EB2C9-7E31-499d-B8F2-F6CE61031016">
      <ho:hncChartStyle xmlns:ho="http://schemas.haansoft.com/office/8.0" layoutIndex="-1" colorIndex="0" styleIndex="0"/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8E98E-071E-4D69-8715-8271A9164906}" type="doc">
      <dgm:prSet loTypeId="urn:microsoft.com/office/officeart/2005/8/layout/target3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pPr latinLnBrk="1"/>
          <a:endParaRPr lang="ko-KR" altLang="en-US"/>
        </a:p>
      </dgm:t>
    </dgm:pt>
    <dgm:pt modelId="{8DEE49F1-BA81-4283-844A-4CDCF330FE89}">
      <dgm:prSet phldrT="[텍스트]" custT="1"/>
      <dgm:spPr/>
      <dgm:t>
        <a:bodyPr/>
        <a:lstStyle/>
        <a:p>
          <a:pPr latinLnBrk="1"/>
          <a:r>
            <a:rPr lang="ko-KR" altLang="en-US" sz="2800" b="1" dirty="0"/>
            <a:t>세계관</a:t>
          </a:r>
        </a:p>
      </dgm:t>
    </dgm:pt>
    <dgm:pt modelId="{25ADF195-C504-4D5A-A993-833BFFAEB35B}" type="parTrans" cxnId="{B22D6F7E-608A-43BF-BD8B-DA5DAE12DA04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E86C25E0-DE7C-48FF-963B-192AB7E66E00}" type="sibTrans" cxnId="{B22D6F7E-608A-43BF-BD8B-DA5DAE12DA04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84BCEEA9-FA78-4EEB-801F-F26C1D65F8C0}">
      <dgm:prSet phldrT="[텍스트]" custT="1"/>
      <dgm:spPr/>
      <dgm:t>
        <a:bodyPr/>
        <a:lstStyle/>
        <a:p>
          <a:pPr latinLnBrk="1"/>
          <a:r>
            <a:rPr lang="ko-KR" altLang="en-US" sz="2800" b="1"/>
            <a:t>수단</a:t>
          </a:r>
          <a:endParaRPr lang="ko-KR" altLang="en-US" sz="2800" b="1" dirty="0"/>
        </a:p>
      </dgm:t>
    </dgm:pt>
    <dgm:pt modelId="{FF8CC9FA-A2CA-4763-96BA-1D61C1E773B7}" type="parTrans" cxnId="{0352CE85-E545-4D7B-B1FF-1F76EA74977B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1AD3E1EB-0F2D-455E-887A-4C94776799EA}" type="sibTrans" cxnId="{0352CE85-E545-4D7B-B1FF-1F76EA74977B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FDA4EE1C-FC66-408A-9261-5E1BB066EB5D}">
      <dgm:prSet phldrT="[텍스트]" custT="1"/>
      <dgm:spPr>
        <a:effectLst/>
      </dgm:spPr>
      <dgm:t>
        <a:bodyPr/>
        <a:lstStyle/>
        <a:p>
          <a:pPr latinLnBrk="1"/>
          <a:r>
            <a:rPr lang="ko-KR" altLang="en-US" sz="1800" b="1" dirty="0"/>
            <a:t>민영화와 시장화</a:t>
          </a:r>
        </a:p>
      </dgm:t>
    </dgm:pt>
    <dgm:pt modelId="{B11722CA-0DF4-4504-A570-EC44D936ED8A}" type="parTrans" cxnId="{6629C6EE-A170-4259-8F85-07B9DFA1B26B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52B6327F-DBB4-4279-8699-E3AEDC5F3641}" type="sibTrans" cxnId="{6629C6EE-A170-4259-8F85-07B9DFA1B26B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BE74C6D8-1309-45A9-B711-EFAA15C8B2EE}">
      <dgm:prSet phldrT="[텍스트]" custT="1"/>
      <dgm:spPr>
        <a:effectLst/>
      </dgm:spPr>
      <dgm:t>
        <a:bodyPr/>
        <a:lstStyle/>
        <a:p>
          <a:pPr latinLnBrk="1"/>
          <a:r>
            <a:rPr lang="ko-KR" altLang="en-US" sz="1800" b="1" dirty="0"/>
            <a:t>공공부문</a:t>
          </a:r>
          <a:r>
            <a:rPr lang="ko-KR" altLang="en-US" sz="2000" b="1" dirty="0"/>
            <a:t> 해체</a:t>
          </a:r>
        </a:p>
      </dgm:t>
    </dgm:pt>
    <dgm:pt modelId="{734A8FBC-5141-4554-8849-CA2AA20CE938}" type="parTrans" cxnId="{68CF97C6-EB97-4408-942D-398AEB39F82D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F702B6EB-B851-48F7-9941-B44F926439C1}" type="sibTrans" cxnId="{68CF97C6-EB97-4408-942D-398AEB39F82D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FF4A9AE2-8481-478F-92F9-EF1277AFB0CF}">
      <dgm:prSet phldrT="[텍스트]" custT="1"/>
      <dgm:spPr/>
      <dgm:t>
        <a:bodyPr/>
        <a:lstStyle/>
        <a:p>
          <a:pPr latinLnBrk="1"/>
          <a:r>
            <a:rPr lang="ko-KR" altLang="en-US" sz="2800" b="1" dirty="0"/>
            <a:t>결과</a:t>
          </a:r>
        </a:p>
      </dgm:t>
    </dgm:pt>
    <dgm:pt modelId="{D9C21BA7-00DD-4C6E-8C0B-40A48C57D407}" type="parTrans" cxnId="{F1AFC059-9B97-44A5-A66F-5B3779FE80E8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B31A5274-59D0-49E5-8552-82017E13B5DF}" type="sibTrans" cxnId="{F1AFC059-9B97-44A5-A66F-5B3779FE80E8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59935427-C109-4828-A956-720F14F04785}">
      <dgm:prSet phldrT="[텍스트]" custT="1"/>
      <dgm:spPr>
        <a:effectLst/>
      </dgm:spPr>
      <dgm:t>
        <a:bodyPr/>
        <a:lstStyle/>
        <a:p>
          <a:pPr latinLnBrk="1">
            <a:lnSpc>
              <a:spcPct val="60000"/>
            </a:lnSpc>
          </a:pPr>
          <a:endParaRPr lang="ko-KR" altLang="en-US" sz="600" b="1" dirty="0">
            <a:solidFill>
              <a:srgbClr val="002060"/>
            </a:solidFill>
          </a:endParaRPr>
        </a:p>
      </dgm:t>
    </dgm:pt>
    <dgm:pt modelId="{447462C9-1D03-48BB-A0D4-2A31CEDEBA80}" type="parTrans" cxnId="{02379384-AFCE-4F40-98F2-B522A1812005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92CC99D8-1B13-403F-A2D2-BEDDF6472A7E}" type="sibTrans" cxnId="{02379384-AFCE-4F40-98F2-B522A1812005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FF46DDBB-8FBB-4B05-BC38-AF33CC7EF1B9}">
      <dgm:prSet phldrT="[텍스트]" custT="1"/>
      <dgm:spPr>
        <a:effectLst/>
      </dgm:spPr>
      <dgm:t>
        <a:bodyPr/>
        <a:lstStyle/>
        <a:p>
          <a:pPr latinLnBrk="1">
            <a:lnSpc>
              <a:spcPct val="90000"/>
            </a:lnSpc>
          </a:pPr>
          <a:r>
            <a:rPr lang="ko-KR" altLang="en-US" sz="1800" b="1" dirty="0"/>
            <a:t>에너지 </a:t>
          </a:r>
          <a:r>
            <a:rPr lang="en-US" altLang="ko-KR" sz="1800" b="1" dirty="0"/>
            <a:t>= </a:t>
          </a:r>
          <a:r>
            <a:rPr lang="ko-KR" altLang="en-US" sz="1800" b="1" dirty="0"/>
            <a:t>상품</a:t>
          </a:r>
        </a:p>
      </dgm:t>
    </dgm:pt>
    <dgm:pt modelId="{E2B878B8-8C92-44C3-9D12-295EF1AC11AC}" type="parTrans" cxnId="{D58E1BD7-F3D0-47FD-B94B-62B1971D74AE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F46A9B59-D7FF-4766-8E51-7B6AFFC4B6DA}" type="sibTrans" cxnId="{D58E1BD7-F3D0-47FD-B94B-62B1971D74AE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61BF2585-2DAF-4633-9CFC-ED7821433429}">
      <dgm:prSet custT="1"/>
      <dgm:spPr>
        <a:effectLst/>
      </dgm:spPr>
      <dgm:t>
        <a:bodyPr/>
        <a:lstStyle/>
        <a:p>
          <a:pPr latinLnBrk="1">
            <a:lnSpc>
              <a:spcPct val="60000"/>
            </a:lnSpc>
          </a:pPr>
          <a:r>
            <a:rPr lang="ko-KR" altLang="en-US" sz="1800" b="1" dirty="0"/>
            <a:t>비민주성</a:t>
          </a:r>
        </a:p>
      </dgm:t>
    </dgm:pt>
    <dgm:pt modelId="{CAD2DA5C-AC71-45BD-8091-B22F13132F56}" type="parTrans" cxnId="{CC7D79F2-2545-434A-9561-59000E258C45}">
      <dgm:prSet/>
      <dgm:spPr/>
      <dgm:t>
        <a:bodyPr/>
        <a:lstStyle/>
        <a:p>
          <a:pPr latinLnBrk="1"/>
          <a:endParaRPr lang="ko-KR" altLang="en-US"/>
        </a:p>
      </dgm:t>
    </dgm:pt>
    <dgm:pt modelId="{BE30E0A0-B883-4C17-813A-B1A5820A1B6A}" type="sibTrans" cxnId="{CC7D79F2-2545-434A-9561-59000E258C45}">
      <dgm:prSet/>
      <dgm:spPr/>
      <dgm:t>
        <a:bodyPr/>
        <a:lstStyle/>
        <a:p>
          <a:pPr latinLnBrk="1"/>
          <a:endParaRPr lang="ko-KR" altLang="en-US"/>
        </a:p>
      </dgm:t>
    </dgm:pt>
    <dgm:pt modelId="{DD28A73C-3B93-4CD4-83A9-CAE17A2EE669}">
      <dgm:prSet custT="1"/>
      <dgm:spPr>
        <a:effectLst/>
      </dgm:spPr>
      <dgm:t>
        <a:bodyPr/>
        <a:lstStyle/>
        <a:p>
          <a:pPr latinLnBrk="1">
            <a:lnSpc>
              <a:spcPct val="60000"/>
            </a:lnSpc>
          </a:pPr>
          <a:r>
            <a:rPr lang="ko-KR" altLang="en-US" sz="1800" b="1" dirty="0"/>
            <a:t>지역</a:t>
          </a:r>
          <a:r>
            <a:rPr lang="en-US" altLang="ko-KR" sz="1800" b="1" dirty="0"/>
            <a:t>/</a:t>
          </a:r>
          <a:r>
            <a:rPr lang="ko-KR" altLang="en-US" sz="1800" b="1" dirty="0"/>
            <a:t>계급 간 불평등</a:t>
          </a:r>
        </a:p>
      </dgm:t>
    </dgm:pt>
    <dgm:pt modelId="{B3590206-5936-4D72-99F9-959A57371E89}" type="parTrans" cxnId="{82C8D43A-9681-40E6-990B-FD72D952CD1A}">
      <dgm:prSet/>
      <dgm:spPr/>
      <dgm:t>
        <a:bodyPr/>
        <a:lstStyle/>
        <a:p>
          <a:pPr latinLnBrk="1"/>
          <a:endParaRPr lang="ko-KR" altLang="en-US"/>
        </a:p>
      </dgm:t>
    </dgm:pt>
    <dgm:pt modelId="{91D53574-5AAA-4AE7-97C4-EAE1AFCE6AC4}" type="sibTrans" cxnId="{82C8D43A-9681-40E6-990B-FD72D952CD1A}">
      <dgm:prSet/>
      <dgm:spPr/>
      <dgm:t>
        <a:bodyPr/>
        <a:lstStyle/>
        <a:p>
          <a:pPr latinLnBrk="1"/>
          <a:endParaRPr lang="ko-KR" altLang="en-US"/>
        </a:p>
      </dgm:t>
    </dgm:pt>
    <dgm:pt modelId="{DA5DB842-A3BC-47FC-AF29-CA0E0B81A4AC}">
      <dgm:prSet custT="1"/>
      <dgm:spPr>
        <a:effectLst/>
      </dgm:spPr>
      <dgm:t>
        <a:bodyPr/>
        <a:lstStyle/>
        <a:p>
          <a:pPr latinLnBrk="1">
            <a:lnSpc>
              <a:spcPct val="60000"/>
            </a:lnSpc>
          </a:pPr>
          <a:r>
            <a:rPr lang="ko-KR" altLang="en-US" sz="1800" b="1" dirty="0" err="1"/>
            <a:t>반노동</a:t>
          </a:r>
          <a:r>
            <a:rPr lang="en-US" altLang="ko-KR" sz="1800" b="1" dirty="0"/>
            <a:t>/</a:t>
          </a:r>
          <a:r>
            <a:rPr lang="ko-KR" altLang="en-US" sz="1800" b="1" dirty="0" err="1"/>
            <a:t>반농동</a:t>
          </a:r>
          <a:r>
            <a:rPr lang="en-US" altLang="ko-KR" sz="1800" b="1" dirty="0"/>
            <a:t>/</a:t>
          </a:r>
          <a:r>
            <a:rPr lang="ko-KR" altLang="en-US" sz="1800" b="1" dirty="0" err="1"/>
            <a:t>반환경</a:t>
          </a:r>
          <a:endParaRPr lang="ko-KR" altLang="en-US" sz="1800" b="1" dirty="0"/>
        </a:p>
      </dgm:t>
    </dgm:pt>
    <dgm:pt modelId="{54673F2D-4722-4C09-9B7A-B3F7A3A7C166}" type="parTrans" cxnId="{A4C2D2A0-0A61-4FE6-B2EE-1CF7E389734A}">
      <dgm:prSet/>
      <dgm:spPr/>
      <dgm:t>
        <a:bodyPr/>
        <a:lstStyle/>
        <a:p>
          <a:pPr latinLnBrk="1"/>
          <a:endParaRPr lang="ko-KR" altLang="en-US"/>
        </a:p>
      </dgm:t>
    </dgm:pt>
    <dgm:pt modelId="{3DF7A09C-0395-4C93-87A9-36357FAEB082}" type="sibTrans" cxnId="{A4C2D2A0-0A61-4FE6-B2EE-1CF7E389734A}">
      <dgm:prSet/>
      <dgm:spPr/>
      <dgm:t>
        <a:bodyPr/>
        <a:lstStyle/>
        <a:p>
          <a:pPr latinLnBrk="1"/>
          <a:endParaRPr lang="ko-KR" altLang="en-US"/>
        </a:p>
      </dgm:t>
    </dgm:pt>
    <dgm:pt modelId="{42AFDE12-DE02-4EE3-AEB2-7AABD2E9941F}">
      <dgm:prSet custT="1"/>
      <dgm:spPr>
        <a:effectLst/>
      </dgm:spPr>
      <dgm:t>
        <a:bodyPr/>
        <a:lstStyle/>
        <a:p>
          <a:pPr latinLnBrk="1">
            <a:lnSpc>
              <a:spcPct val="90000"/>
            </a:lnSpc>
          </a:pPr>
          <a:r>
            <a:rPr lang="ko-KR" altLang="en-US" sz="1800" b="1" dirty="0"/>
            <a:t>이윤 극대화</a:t>
          </a:r>
        </a:p>
      </dgm:t>
    </dgm:pt>
    <dgm:pt modelId="{FE4D1B24-FD19-4BB1-B883-6D42A3DBDD2F}" type="parTrans" cxnId="{B64BD9D7-1163-4992-9D28-40AD8437853A}">
      <dgm:prSet/>
      <dgm:spPr/>
      <dgm:t>
        <a:bodyPr/>
        <a:lstStyle/>
        <a:p>
          <a:pPr latinLnBrk="1"/>
          <a:endParaRPr lang="ko-KR" altLang="en-US"/>
        </a:p>
      </dgm:t>
    </dgm:pt>
    <dgm:pt modelId="{91B0FC53-D966-4547-A509-83A6D3AC2510}" type="sibTrans" cxnId="{B64BD9D7-1163-4992-9D28-40AD8437853A}">
      <dgm:prSet/>
      <dgm:spPr/>
      <dgm:t>
        <a:bodyPr/>
        <a:lstStyle/>
        <a:p>
          <a:pPr latinLnBrk="1"/>
          <a:endParaRPr lang="ko-KR" altLang="en-US"/>
        </a:p>
      </dgm:t>
    </dgm:pt>
    <dgm:pt modelId="{4BAF7E50-57FB-4637-AAE9-B9B7FCE111AE}" type="pres">
      <dgm:prSet presAssocID="{7628E98E-071E-4D69-8715-8271A91649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E95C431-4300-411B-837E-F5BBD1C0B060}" type="pres">
      <dgm:prSet presAssocID="{8DEE49F1-BA81-4283-844A-4CDCF330FE89}" presName="circle1" presStyleLbl="node1" presStyleIdx="0" presStyleCnt="3" custLinFactNeighborX="6018" custLinFactNeighborY="365"/>
      <dgm:spPr/>
    </dgm:pt>
    <dgm:pt modelId="{AEBCFEE1-DBB9-43B3-AA56-713EDAC8C213}" type="pres">
      <dgm:prSet presAssocID="{8DEE49F1-BA81-4283-844A-4CDCF330FE89}" presName="space" presStyleCnt="0"/>
      <dgm:spPr/>
    </dgm:pt>
    <dgm:pt modelId="{F7C58DF5-9CC2-4BAC-ADBB-277E8B3889E6}" type="pres">
      <dgm:prSet presAssocID="{8DEE49F1-BA81-4283-844A-4CDCF330FE89}" presName="rect1" presStyleLbl="alignAcc1" presStyleIdx="0" presStyleCnt="3" custScaleX="101703" custLinFactNeighborX="1453"/>
      <dgm:spPr/>
    </dgm:pt>
    <dgm:pt modelId="{F0455176-907A-4B73-8D81-5D57B9E8FF67}" type="pres">
      <dgm:prSet presAssocID="{84BCEEA9-FA78-4EEB-801F-F26C1D65F8C0}" presName="vertSpace2" presStyleLbl="node1" presStyleIdx="0" presStyleCnt="3"/>
      <dgm:spPr/>
    </dgm:pt>
    <dgm:pt modelId="{12BF3496-5512-4ACA-A16C-65AF4081C89F}" type="pres">
      <dgm:prSet presAssocID="{84BCEEA9-FA78-4EEB-801F-F26C1D65F8C0}" presName="circle2" presStyleLbl="node1" presStyleIdx="1" presStyleCnt="3" custLinFactNeighborX="-176"/>
      <dgm:spPr/>
    </dgm:pt>
    <dgm:pt modelId="{0CF093CC-C787-4FC5-BE9F-FBA013C0269F}" type="pres">
      <dgm:prSet presAssocID="{84BCEEA9-FA78-4EEB-801F-F26C1D65F8C0}" presName="rect2" presStyleLbl="alignAcc1" presStyleIdx="1" presStyleCnt="3" custScaleX="101703" custLinFactNeighborX="1453"/>
      <dgm:spPr/>
    </dgm:pt>
    <dgm:pt modelId="{A3A32E81-3DAD-4103-A1BD-1D06DEDB2C24}" type="pres">
      <dgm:prSet presAssocID="{FF4A9AE2-8481-478F-92F9-EF1277AFB0CF}" presName="vertSpace3" presStyleLbl="node1" presStyleIdx="1" presStyleCnt="3"/>
      <dgm:spPr/>
    </dgm:pt>
    <dgm:pt modelId="{C305335D-0B5F-4B76-9F05-CB9A46C9282B}" type="pres">
      <dgm:prSet presAssocID="{FF4A9AE2-8481-478F-92F9-EF1277AFB0CF}" presName="circle3" presStyleLbl="node1" presStyleIdx="2" presStyleCnt="3"/>
      <dgm:spPr/>
    </dgm:pt>
    <dgm:pt modelId="{8D6FA720-31CC-45DB-960C-A7C1D625E787}" type="pres">
      <dgm:prSet presAssocID="{FF4A9AE2-8481-478F-92F9-EF1277AFB0CF}" presName="rect3" presStyleLbl="alignAcc1" presStyleIdx="2" presStyleCnt="3" custScaleX="101703" custLinFactNeighborX="1453" custLinFactNeighborY="-1194"/>
      <dgm:spPr/>
    </dgm:pt>
    <dgm:pt modelId="{8BD83F7D-9DBC-4866-9035-5516A0EA8533}" type="pres">
      <dgm:prSet presAssocID="{8DEE49F1-BA81-4283-844A-4CDCF330FE89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750DBA6-A118-49B8-A2C0-898D0A3C140E}" type="pres">
      <dgm:prSet presAssocID="{8DEE49F1-BA81-4283-844A-4CDCF330FE89}" presName="rect1ChTx" presStyleLbl="alignAcc1" presStyleIdx="2" presStyleCnt="3" custScaleX="129079" custScaleY="100000">
        <dgm:presLayoutVars>
          <dgm:bulletEnabled val="1"/>
        </dgm:presLayoutVars>
      </dgm:prSet>
      <dgm:spPr/>
    </dgm:pt>
    <dgm:pt modelId="{5575739B-D653-47D0-802B-2E8A4802E482}" type="pres">
      <dgm:prSet presAssocID="{84BCEEA9-FA78-4EEB-801F-F26C1D65F8C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0D44BB2-FB02-48B9-8B72-FE60AB7D10AF}" type="pres">
      <dgm:prSet presAssocID="{84BCEEA9-FA78-4EEB-801F-F26C1D65F8C0}" presName="rect2ChTx" presStyleLbl="alignAcc1" presStyleIdx="2" presStyleCnt="3" custScaleX="127818">
        <dgm:presLayoutVars>
          <dgm:bulletEnabled val="1"/>
        </dgm:presLayoutVars>
      </dgm:prSet>
      <dgm:spPr/>
    </dgm:pt>
    <dgm:pt modelId="{6C759E17-DFA7-4038-806E-AA38E400A31B}" type="pres">
      <dgm:prSet presAssocID="{FF4A9AE2-8481-478F-92F9-EF1277AFB0C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8DF4C79-9B95-4D27-9838-6A9A0106C155}" type="pres">
      <dgm:prSet presAssocID="{FF4A9AE2-8481-478F-92F9-EF1277AFB0CF}" presName="rect3ChTx" presStyleLbl="alignAcc1" presStyleIdx="2" presStyleCnt="3" custScaleX="129784" custLinFactNeighborY="1394">
        <dgm:presLayoutVars>
          <dgm:bulletEnabled val="1"/>
        </dgm:presLayoutVars>
      </dgm:prSet>
      <dgm:spPr/>
    </dgm:pt>
  </dgm:ptLst>
  <dgm:cxnLst>
    <dgm:cxn modelId="{38E48302-288F-4C9D-9645-3DE2EF79BA3D}" type="presOf" srcId="{8DEE49F1-BA81-4283-844A-4CDCF330FE89}" destId="{8BD83F7D-9DBC-4866-9035-5516A0EA8533}" srcOrd="1" destOrd="0" presId="urn:microsoft.com/office/officeart/2005/8/layout/target3"/>
    <dgm:cxn modelId="{1412920D-18D7-4A24-9823-4B6CCFBB9896}" type="presOf" srcId="{8DEE49F1-BA81-4283-844A-4CDCF330FE89}" destId="{F7C58DF5-9CC2-4BAC-ADBB-277E8B3889E6}" srcOrd="0" destOrd="0" presId="urn:microsoft.com/office/officeart/2005/8/layout/target3"/>
    <dgm:cxn modelId="{DD73900F-A805-4823-9C27-E7F784927A75}" type="presOf" srcId="{42AFDE12-DE02-4EE3-AEB2-7AABD2E9941F}" destId="{3750DBA6-A118-49B8-A2C0-898D0A3C140E}" srcOrd="0" destOrd="1" presId="urn:microsoft.com/office/officeart/2005/8/layout/target3"/>
    <dgm:cxn modelId="{D6CE8D26-70D2-4277-895E-D44A2AEE77DD}" type="presOf" srcId="{FF4A9AE2-8481-478F-92F9-EF1277AFB0CF}" destId="{6C759E17-DFA7-4038-806E-AA38E400A31B}" srcOrd="1" destOrd="0" presId="urn:microsoft.com/office/officeart/2005/8/layout/target3"/>
    <dgm:cxn modelId="{D686B126-093D-44B0-BF24-437CC5F6D09F}" type="presOf" srcId="{DA5DB842-A3BC-47FC-AF29-CA0E0B81A4AC}" destId="{28DF4C79-9B95-4D27-9838-6A9A0106C155}" srcOrd="0" destOrd="3" presId="urn:microsoft.com/office/officeart/2005/8/layout/target3"/>
    <dgm:cxn modelId="{1BEE0C2C-F0E7-4A67-A39D-ABFBF0861348}" type="presOf" srcId="{7628E98E-071E-4D69-8715-8271A9164906}" destId="{4BAF7E50-57FB-4637-AAE9-B9B7FCE111AE}" srcOrd="0" destOrd="0" presId="urn:microsoft.com/office/officeart/2005/8/layout/target3"/>
    <dgm:cxn modelId="{CA9FE12D-82D4-42E5-9B8A-9B6C879E01C2}" type="presOf" srcId="{FF46DDBB-8FBB-4B05-BC38-AF33CC7EF1B9}" destId="{3750DBA6-A118-49B8-A2C0-898D0A3C140E}" srcOrd="0" destOrd="0" presId="urn:microsoft.com/office/officeart/2005/8/layout/target3"/>
    <dgm:cxn modelId="{82C8D43A-9681-40E6-990B-FD72D952CD1A}" srcId="{FF4A9AE2-8481-478F-92F9-EF1277AFB0CF}" destId="{DD28A73C-3B93-4CD4-83A9-CAE17A2EE669}" srcOrd="2" destOrd="0" parTransId="{B3590206-5936-4D72-99F9-959A57371E89}" sibTransId="{91D53574-5AAA-4AE7-97C4-EAE1AFCE6AC4}"/>
    <dgm:cxn modelId="{CDD06A4E-1157-4EAC-A51F-B8CD79AC1C71}" type="presOf" srcId="{59935427-C109-4828-A956-720F14F04785}" destId="{28DF4C79-9B95-4D27-9838-6A9A0106C155}" srcOrd="0" destOrd="0" presId="urn:microsoft.com/office/officeart/2005/8/layout/target3"/>
    <dgm:cxn modelId="{06615758-29C3-4E5C-811B-EB92D6EC15DE}" type="presOf" srcId="{84BCEEA9-FA78-4EEB-801F-F26C1D65F8C0}" destId="{5575739B-D653-47D0-802B-2E8A4802E482}" srcOrd="1" destOrd="0" presId="urn:microsoft.com/office/officeart/2005/8/layout/target3"/>
    <dgm:cxn modelId="{F1AFC059-9B97-44A5-A66F-5B3779FE80E8}" srcId="{7628E98E-071E-4D69-8715-8271A9164906}" destId="{FF4A9AE2-8481-478F-92F9-EF1277AFB0CF}" srcOrd="2" destOrd="0" parTransId="{D9C21BA7-00DD-4C6E-8C0B-40A48C57D407}" sibTransId="{B31A5274-59D0-49E5-8552-82017E13B5DF}"/>
    <dgm:cxn modelId="{B22D6F7E-608A-43BF-BD8B-DA5DAE12DA04}" srcId="{7628E98E-071E-4D69-8715-8271A9164906}" destId="{8DEE49F1-BA81-4283-844A-4CDCF330FE89}" srcOrd="0" destOrd="0" parTransId="{25ADF195-C504-4D5A-A993-833BFFAEB35B}" sibTransId="{E86C25E0-DE7C-48FF-963B-192AB7E66E00}"/>
    <dgm:cxn modelId="{02379384-AFCE-4F40-98F2-B522A1812005}" srcId="{FF4A9AE2-8481-478F-92F9-EF1277AFB0CF}" destId="{59935427-C109-4828-A956-720F14F04785}" srcOrd="0" destOrd="0" parTransId="{447462C9-1D03-48BB-A0D4-2A31CEDEBA80}" sibTransId="{92CC99D8-1B13-403F-A2D2-BEDDF6472A7E}"/>
    <dgm:cxn modelId="{0352CE85-E545-4D7B-B1FF-1F76EA74977B}" srcId="{7628E98E-071E-4D69-8715-8271A9164906}" destId="{84BCEEA9-FA78-4EEB-801F-F26C1D65F8C0}" srcOrd="1" destOrd="0" parTransId="{FF8CC9FA-A2CA-4763-96BA-1D61C1E773B7}" sibTransId="{1AD3E1EB-0F2D-455E-887A-4C94776799EA}"/>
    <dgm:cxn modelId="{DDA2278D-5974-44AF-B4BC-9DB5B981368B}" type="presOf" srcId="{DD28A73C-3B93-4CD4-83A9-CAE17A2EE669}" destId="{28DF4C79-9B95-4D27-9838-6A9A0106C155}" srcOrd="0" destOrd="2" presId="urn:microsoft.com/office/officeart/2005/8/layout/target3"/>
    <dgm:cxn modelId="{A4C2D2A0-0A61-4FE6-B2EE-1CF7E389734A}" srcId="{FF4A9AE2-8481-478F-92F9-EF1277AFB0CF}" destId="{DA5DB842-A3BC-47FC-AF29-CA0E0B81A4AC}" srcOrd="3" destOrd="0" parTransId="{54673F2D-4722-4C09-9B7A-B3F7A3A7C166}" sibTransId="{3DF7A09C-0395-4C93-87A9-36357FAEB082}"/>
    <dgm:cxn modelId="{BD34D7A8-8BE5-45F7-BE18-8E51C1AC5A1B}" type="presOf" srcId="{BE74C6D8-1309-45A9-B711-EFAA15C8B2EE}" destId="{E0D44BB2-FB02-48B9-8B72-FE60AB7D10AF}" srcOrd="0" destOrd="1" presId="urn:microsoft.com/office/officeart/2005/8/layout/target3"/>
    <dgm:cxn modelId="{180B1CBB-C0DF-4933-8D30-209605B104DC}" type="presOf" srcId="{FF4A9AE2-8481-478F-92F9-EF1277AFB0CF}" destId="{8D6FA720-31CC-45DB-960C-A7C1D625E787}" srcOrd="0" destOrd="0" presId="urn:microsoft.com/office/officeart/2005/8/layout/target3"/>
    <dgm:cxn modelId="{68CF97C6-EB97-4408-942D-398AEB39F82D}" srcId="{84BCEEA9-FA78-4EEB-801F-F26C1D65F8C0}" destId="{BE74C6D8-1309-45A9-B711-EFAA15C8B2EE}" srcOrd="1" destOrd="0" parTransId="{734A8FBC-5141-4554-8849-CA2AA20CE938}" sibTransId="{F702B6EB-B851-48F7-9941-B44F926439C1}"/>
    <dgm:cxn modelId="{E6C96BCB-4D2D-417B-B38B-4DE756BF57A5}" type="presOf" srcId="{84BCEEA9-FA78-4EEB-801F-F26C1D65F8C0}" destId="{0CF093CC-C787-4FC5-BE9F-FBA013C0269F}" srcOrd="0" destOrd="0" presId="urn:microsoft.com/office/officeart/2005/8/layout/target3"/>
    <dgm:cxn modelId="{431474CB-1312-4767-A7B6-5DD0A37D8A80}" type="presOf" srcId="{61BF2585-2DAF-4633-9CFC-ED7821433429}" destId="{28DF4C79-9B95-4D27-9838-6A9A0106C155}" srcOrd="0" destOrd="1" presId="urn:microsoft.com/office/officeart/2005/8/layout/target3"/>
    <dgm:cxn modelId="{D58E1BD7-F3D0-47FD-B94B-62B1971D74AE}" srcId="{8DEE49F1-BA81-4283-844A-4CDCF330FE89}" destId="{FF46DDBB-8FBB-4B05-BC38-AF33CC7EF1B9}" srcOrd="0" destOrd="0" parTransId="{E2B878B8-8C92-44C3-9D12-295EF1AC11AC}" sibTransId="{F46A9B59-D7FF-4766-8E51-7B6AFFC4B6DA}"/>
    <dgm:cxn modelId="{B64BD9D7-1163-4992-9D28-40AD8437853A}" srcId="{8DEE49F1-BA81-4283-844A-4CDCF330FE89}" destId="{42AFDE12-DE02-4EE3-AEB2-7AABD2E9941F}" srcOrd="1" destOrd="0" parTransId="{FE4D1B24-FD19-4BB1-B883-6D42A3DBDD2F}" sibTransId="{91B0FC53-D966-4547-A509-83A6D3AC2510}"/>
    <dgm:cxn modelId="{6629C6EE-A170-4259-8F85-07B9DFA1B26B}" srcId="{84BCEEA9-FA78-4EEB-801F-F26C1D65F8C0}" destId="{FDA4EE1C-FC66-408A-9261-5E1BB066EB5D}" srcOrd="0" destOrd="0" parTransId="{B11722CA-0DF4-4504-A570-EC44D936ED8A}" sibTransId="{52B6327F-DBB4-4279-8699-E3AEDC5F3641}"/>
    <dgm:cxn modelId="{CC7D79F2-2545-434A-9561-59000E258C45}" srcId="{FF4A9AE2-8481-478F-92F9-EF1277AFB0CF}" destId="{61BF2585-2DAF-4633-9CFC-ED7821433429}" srcOrd="1" destOrd="0" parTransId="{CAD2DA5C-AC71-45BD-8091-B22F13132F56}" sibTransId="{BE30E0A0-B883-4C17-813A-B1A5820A1B6A}"/>
    <dgm:cxn modelId="{2F0816F6-FBC4-445B-9A19-1823254AA028}" type="presOf" srcId="{FDA4EE1C-FC66-408A-9261-5E1BB066EB5D}" destId="{E0D44BB2-FB02-48B9-8B72-FE60AB7D10AF}" srcOrd="0" destOrd="0" presId="urn:microsoft.com/office/officeart/2005/8/layout/target3"/>
    <dgm:cxn modelId="{A8A2A28F-8A53-4C8B-83E5-BDD817CA39C8}" type="presParOf" srcId="{4BAF7E50-57FB-4637-AAE9-B9B7FCE111AE}" destId="{BE95C431-4300-411B-837E-F5BBD1C0B060}" srcOrd="0" destOrd="0" presId="urn:microsoft.com/office/officeart/2005/8/layout/target3"/>
    <dgm:cxn modelId="{08C3532B-A62B-475B-86BD-975B84C3AC47}" type="presParOf" srcId="{4BAF7E50-57FB-4637-AAE9-B9B7FCE111AE}" destId="{AEBCFEE1-DBB9-43B3-AA56-713EDAC8C213}" srcOrd="1" destOrd="0" presId="urn:microsoft.com/office/officeart/2005/8/layout/target3"/>
    <dgm:cxn modelId="{E726D059-B09D-47CF-9816-198253244443}" type="presParOf" srcId="{4BAF7E50-57FB-4637-AAE9-B9B7FCE111AE}" destId="{F7C58DF5-9CC2-4BAC-ADBB-277E8B3889E6}" srcOrd="2" destOrd="0" presId="urn:microsoft.com/office/officeart/2005/8/layout/target3"/>
    <dgm:cxn modelId="{D9C50A70-94EE-46D1-9A1B-6A162F58B9F1}" type="presParOf" srcId="{4BAF7E50-57FB-4637-AAE9-B9B7FCE111AE}" destId="{F0455176-907A-4B73-8D81-5D57B9E8FF67}" srcOrd="3" destOrd="0" presId="urn:microsoft.com/office/officeart/2005/8/layout/target3"/>
    <dgm:cxn modelId="{23EA8EB6-DFBA-4688-B5E8-92C4FCFEF3EC}" type="presParOf" srcId="{4BAF7E50-57FB-4637-AAE9-B9B7FCE111AE}" destId="{12BF3496-5512-4ACA-A16C-65AF4081C89F}" srcOrd="4" destOrd="0" presId="urn:microsoft.com/office/officeart/2005/8/layout/target3"/>
    <dgm:cxn modelId="{13534FC7-67D5-4C32-811E-7D4C4CF6B419}" type="presParOf" srcId="{4BAF7E50-57FB-4637-AAE9-B9B7FCE111AE}" destId="{0CF093CC-C787-4FC5-BE9F-FBA013C0269F}" srcOrd="5" destOrd="0" presId="urn:microsoft.com/office/officeart/2005/8/layout/target3"/>
    <dgm:cxn modelId="{FD2D5DB6-1B79-4A39-9C30-209976230678}" type="presParOf" srcId="{4BAF7E50-57FB-4637-AAE9-B9B7FCE111AE}" destId="{A3A32E81-3DAD-4103-A1BD-1D06DEDB2C24}" srcOrd="6" destOrd="0" presId="urn:microsoft.com/office/officeart/2005/8/layout/target3"/>
    <dgm:cxn modelId="{598CA523-E162-4601-8340-30616BC18F4A}" type="presParOf" srcId="{4BAF7E50-57FB-4637-AAE9-B9B7FCE111AE}" destId="{C305335D-0B5F-4B76-9F05-CB9A46C9282B}" srcOrd="7" destOrd="0" presId="urn:microsoft.com/office/officeart/2005/8/layout/target3"/>
    <dgm:cxn modelId="{05E2F521-D949-471D-81A7-DB8F2A5BD145}" type="presParOf" srcId="{4BAF7E50-57FB-4637-AAE9-B9B7FCE111AE}" destId="{8D6FA720-31CC-45DB-960C-A7C1D625E787}" srcOrd="8" destOrd="0" presId="urn:microsoft.com/office/officeart/2005/8/layout/target3"/>
    <dgm:cxn modelId="{17821016-0515-4784-A19D-A6CEEB03E95A}" type="presParOf" srcId="{4BAF7E50-57FB-4637-AAE9-B9B7FCE111AE}" destId="{8BD83F7D-9DBC-4866-9035-5516A0EA8533}" srcOrd="9" destOrd="0" presId="urn:microsoft.com/office/officeart/2005/8/layout/target3"/>
    <dgm:cxn modelId="{168D5523-E305-4FA2-A660-DCBDE8D4F48D}" type="presParOf" srcId="{4BAF7E50-57FB-4637-AAE9-B9B7FCE111AE}" destId="{3750DBA6-A118-49B8-A2C0-898D0A3C140E}" srcOrd="10" destOrd="0" presId="urn:microsoft.com/office/officeart/2005/8/layout/target3"/>
    <dgm:cxn modelId="{42F4E29B-33DB-44BD-9B89-A1A849569EEF}" type="presParOf" srcId="{4BAF7E50-57FB-4637-AAE9-B9B7FCE111AE}" destId="{5575739B-D653-47D0-802B-2E8A4802E482}" srcOrd="11" destOrd="0" presId="urn:microsoft.com/office/officeart/2005/8/layout/target3"/>
    <dgm:cxn modelId="{F89F9C28-56A6-47EF-88F6-687AE2825AAB}" type="presParOf" srcId="{4BAF7E50-57FB-4637-AAE9-B9B7FCE111AE}" destId="{E0D44BB2-FB02-48B9-8B72-FE60AB7D10AF}" srcOrd="12" destOrd="0" presId="urn:microsoft.com/office/officeart/2005/8/layout/target3"/>
    <dgm:cxn modelId="{865DEDEC-E50E-4B90-907E-46013242312C}" type="presParOf" srcId="{4BAF7E50-57FB-4637-AAE9-B9B7FCE111AE}" destId="{6C759E17-DFA7-4038-806E-AA38E400A31B}" srcOrd="13" destOrd="0" presId="urn:microsoft.com/office/officeart/2005/8/layout/target3"/>
    <dgm:cxn modelId="{3F1139CA-23EB-43E9-91C0-2F8AD9A48BBC}" type="presParOf" srcId="{4BAF7E50-57FB-4637-AAE9-B9B7FCE111AE}" destId="{28DF4C79-9B95-4D27-9838-6A9A0106C15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8E98E-071E-4D69-8715-8271A9164906}" type="doc">
      <dgm:prSet loTypeId="urn:microsoft.com/office/officeart/2005/8/layout/target3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pPr latinLnBrk="1"/>
          <a:endParaRPr lang="ko-KR" altLang="en-US"/>
        </a:p>
      </dgm:t>
    </dgm:pt>
    <dgm:pt modelId="{8DEE49F1-BA81-4283-844A-4CDCF330FE89}">
      <dgm:prSet phldrT="[텍스트]" custT="1"/>
      <dgm:spPr/>
      <dgm:t>
        <a:bodyPr/>
        <a:lstStyle/>
        <a:p>
          <a:pPr latinLnBrk="1"/>
          <a:r>
            <a:rPr lang="ko-KR" altLang="en-US" sz="2800" b="1" dirty="0">
              <a:solidFill>
                <a:srgbClr val="002060"/>
              </a:solidFill>
            </a:rPr>
            <a:t>세계관</a:t>
          </a:r>
        </a:p>
      </dgm:t>
    </dgm:pt>
    <dgm:pt modelId="{25ADF195-C504-4D5A-A993-833BFFAEB35B}" type="parTrans" cxnId="{B22D6F7E-608A-43BF-BD8B-DA5DAE12DA04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E86C25E0-DE7C-48FF-963B-192AB7E66E00}" type="sibTrans" cxnId="{B22D6F7E-608A-43BF-BD8B-DA5DAE12DA04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84BCEEA9-FA78-4EEB-801F-F26C1D65F8C0}">
      <dgm:prSet phldrT="[텍스트]" custT="1"/>
      <dgm:spPr/>
      <dgm:t>
        <a:bodyPr/>
        <a:lstStyle/>
        <a:p>
          <a:pPr latinLnBrk="1"/>
          <a:r>
            <a:rPr lang="ko-KR" altLang="en-US" sz="2800" b="1" dirty="0">
              <a:solidFill>
                <a:srgbClr val="002060"/>
              </a:solidFill>
            </a:rPr>
            <a:t>수단</a:t>
          </a:r>
        </a:p>
      </dgm:t>
    </dgm:pt>
    <dgm:pt modelId="{FF8CC9FA-A2CA-4763-96BA-1D61C1E773B7}" type="parTrans" cxnId="{0352CE85-E545-4D7B-B1FF-1F76EA74977B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1AD3E1EB-0F2D-455E-887A-4C94776799EA}" type="sibTrans" cxnId="{0352CE85-E545-4D7B-B1FF-1F76EA74977B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FDA4EE1C-FC66-408A-9261-5E1BB066EB5D}">
      <dgm:prSet phldrT="[텍스트]" custT="1"/>
      <dgm:spPr>
        <a:effectLst/>
      </dgm:spPr>
      <dgm:t>
        <a:bodyPr/>
        <a:lstStyle/>
        <a:p>
          <a:pPr latinLnBrk="1"/>
          <a:r>
            <a:rPr lang="ko-KR" altLang="en-US" sz="1800" b="1" dirty="0">
              <a:solidFill>
                <a:srgbClr val="002060"/>
              </a:solidFill>
            </a:rPr>
            <a:t>공영화와 민주화</a:t>
          </a:r>
        </a:p>
      </dgm:t>
    </dgm:pt>
    <dgm:pt modelId="{B11722CA-0DF4-4504-A570-EC44D936ED8A}" type="parTrans" cxnId="{6629C6EE-A170-4259-8F85-07B9DFA1B26B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52B6327F-DBB4-4279-8699-E3AEDC5F3641}" type="sibTrans" cxnId="{6629C6EE-A170-4259-8F85-07B9DFA1B26B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BE74C6D8-1309-45A9-B711-EFAA15C8B2EE}">
      <dgm:prSet phldrT="[텍스트]" custT="1"/>
      <dgm:spPr>
        <a:effectLst/>
      </dgm:spPr>
      <dgm:t>
        <a:bodyPr/>
        <a:lstStyle/>
        <a:p>
          <a:pPr latinLnBrk="1"/>
          <a:r>
            <a:rPr lang="ko-KR" altLang="en-US" sz="1800" b="1" dirty="0">
              <a:solidFill>
                <a:srgbClr val="002060"/>
              </a:solidFill>
            </a:rPr>
            <a:t>민간자본 통제 </a:t>
          </a:r>
        </a:p>
      </dgm:t>
    </dgm:pt>
    <dgm:pt modelId="{734A8FBC-5141-4554-8849-CA2AA20CE938}" type="parTrans" cxnId="{68CF97C6-EB97-4408-942D-398AEB39F82D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F702B6EB-B851-48F7-9941-B44F926439C1}" type="sibTrans" cxnId="{68CF97C6-EB97-4408-942D-398AEB39F82D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FF4A9AE2-8481-478F-92F9-EF1277AFB0CF}">
      <dgm:prSet phldrT="[텍스트]" custT="1"/>
      <dgm:spPr/>
      <dgm:t>
        <a:bodyPr/>
        <a:lstStyle/>
        <a:p>
          <a:pPr latinLnBrk="1"/>
          <a:r>
            <a:rPr lang="ko-KR" altLang="en-US" sz="2800" b="1" dirty="0">
              <a:solidFill>
                <a:srgbClr val="002060"/>
              </a:solidFill>
            </a:rPr>
            <a:t>결과</a:t>
          </a:r>
        </a:p>
      </dgm:t>
    </dgm:pt>
    <dgm:pt modelId="{D9C21BA7-00DD-4C6E-8C0B-40A48C57D407}" type="parTrans" cxnId="{F1AFC059-9B97-44A5-A66F-5B3779FE80E8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B31A5274-59D0-49E5-8552-82017E13B5DF}" type="sibTrans" cxnId="{F1AFC059-9B97-44A5-A66F-5B3779FE80E8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59935427-C109-4828-A956-720F14F04785}">
      <dgm:prSet phldrT="[텍스트]" custT="1"/>
      <dgm:spPr>
        <a:effectLst/>
      </dgm:spPr>
      <dgm:t>
        <a:bodyPr/>
        <a:lstStyle/>
        <a:p>
          <a:pPr latinLnBrk="1">
            <a:lnSpc>
              <a:spcPct val="60000"/>
            </a:lnSpc>
          </a:pPr>
          <a:r>
            <a:rPr lang="ko-KR" altLang="en-US" sz="1800" b="1" dirty="0">
              <a:solidFill>
                <a:srgbClr val="002060"/>
              </a:solidFill>
            </a:rPr>
            <a:t>아래로부터의 민주주의</a:t>
          </a:r>
        </a:p>
      </dgm:t>
    </dgm:pt>
    <dgm:pt modelId="{447462C9-1D03-48BB-A0D4-2A31CEDEBA80}" type="parTrans" cxnId="{02379384-AFCE-4F40-98F2-B522A1812005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92CC99D8-1B13-403F-A2D2-BEDDF6472A7E}" type="sibTrans" cxnId="{02379384-AFCE-4F40-98F2-B522A1812005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8F84759A-D34D-4357-B44F-F522BD0CD600}">
      <dgm:prSet phldrT="[텍스트]" custT="1"/>
      <dgm:spPr>
        <a:effectLst/>
      </dgm:spPr>
      <dgm:t>
        <a:bodyPr/>
        <a:lstStyle/>
        <a:p>
          <a:pPr latinLnBrk="1">
            <a:lnSpc>
              <a:spcPct val="90000"/>
            </a:lnSpc>
          </a:pPr>
          <a:r>
            <a:rPr lang="ko-KR" altLang="en-US" sz="1800" b="1" dirty="0">
              <a:solidFill>
                <a:srgbClr val="002060"/>
              </a:solidFill>
            </a:rPr>
            <a:t>에너지 </a:t>
          </a:r>
          <a:r>
            <a:rPr lang="en-US" altLang="ko-KR" sz="1800" b="1" dirty="0">
              <a:solidFill>
                <a:srgbClr val="002060"/>
              </a:solidFill>
            </a:rPr>
            <a:t>= </a:t>
          </a:r>
          <a:r>
            <a:rPr lang="ko-KR" altLang="en-US" sz="1800" b="1" dirty="0">
              <a:solidFill>
                <a:srgbClr val="002060"/>
              </a:solidFill>
            </a:rPr>
            <a:t>공공재</a:t>
          </a:r>
        </a:p>
      </dgm:t>
    </dgm:pt>
    <dgm:pt modelId="{C6E6CE39-5464-4856-AB6C-5647C594FEC2}" type="parTrans" cxnId="{D803E488-EF75-43C1-9201-AE9B7BC078B3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8F43AC42-D84F-4290-929A-D3EACED87C01}" type="sibTrans" cxnId="{D803E488-EF75-43C1-9201-AE9B7BC078B3}">
      <dgm:prSet/>
      <dgm:spPr/>
      <dgm:t>
        <a:bodyPr/>
        <a:lstStyle/>
        <a:p>
          <a:pPr latinLnBrk="1"/>
          <a:endParaRPr lang="ko-KR" altLang="en-US" b="1">
            <a:solidFill>
              <a:srgbClr val="002060"/>
            </a:solidFill>
          </a:endParaRPr>
        </a:p>
      </dgm:t>
    </dgm:pt>
    <dgm:pt modelId="{1F6CA47F-96D7-4735-9BC9-D26FB1620162}">
      <dgm:prSet custT="1"/>
      <dgm:spPr>
        <a:effectLst/>
      </dgm:spPr>
      <dgm:t>
        <a:bodyPr/>
        <a:lstStyle/>
        <a:p>
          <a:pPr latinLnBrk="1">
            <a:lnSpc>
              <a:spcPct val="90000"/>
            </a:lnSpc>
          </a:pPr>
          <a:r>
            <a:rPr lang="ko-KR" altLang="en-US" sz="1800" b="1" dirty="0">
              <a:solidFill>
                <a:srgbClr val="002060"/>
              </a:solidFill>
            </a:rPr>
            <a:t>사회적 가치</a:t>
          </a:r>
        </a:p>
      </dgm:t>
    </dgm:pt>
    <dgm:pt modelId="{061B08FF-986A-420C-BC6C-7262AF1A4777}" type="parTrans" cxnId="{DD2F52FF-1C5A-4C43-82B1-76A238AFD91F}">
      <dgm:prSet/>
      <dgm:spPr/>
      <dgm:t>
        <a:bodyPr/>
        <a:lstStyle/>
        <a:p>
          <a:pPr latinLnBrk="1"/>
          <a:endParaRPr lang="ko-KR" altLang="en-US"/>
        </a:p>
      </dgm:t>
    </dgm:pt>
    <dgm:pt modelId="{1F8794E1-1962-4F3B-ABBE-9BF1C03982E7}" type="sibTrans" cxnId="{DD2F52FF-1C5A-4C43-82B1-76A238AFD91F}">
      <dgm:prSet/>
      <dgm:spPr/>
      <dgm:t>
        <a:bodyPr/>
        <a:lstStyle/>
        <a:p>
          <a:pPr latinLnBrk="1"/>
          <a:endParaRPr lang="ko-KR" altLang="en-US"/>
        </a:p>
      </dgm:t>
    </dgm:pt>
    <dgm:pt modelId="{075620AE-2CAE-41EA-8C8B-DE8BED987371}">
      <dgm:prSet custT="1"/>
      <dgm:spPr>
        <a:effectLst/>
      </dgm:spPr>
      <dgm:t>
        <a:bodyPr/>
        <a:lstStyle/>
        <a:p>
          <a:pPr latinLnBrk="1">
            <a:lnSpc>
              <a:spcPct val="60000"/>
            </a:lnSpc>
          </a:pPr>
          <a:r>
            <a:rPr lang="ko-KR" altLang="en-US" sz="1800" b="1" dirty="0">
              <a:solidFill>
                <a:srgbClr val="002060"/>
              </a:solidFill>
            </a:rPr>
            <a:t>평등하고 호혜로운 경제</a:t>
          </a:r>
        </a:p>
      </dgm:t>
    </dgm:pt>
    <dgm:pt modelId="{B3887EE1-A349-4DA1-9982-9C409F30136C}" type="parTrans" cxnId="{B73AB2C6-BD9F-4CB5-8F13-D3DDCC8F9169}">
      <dgm:prSet/>
      <dgm:spPr/>
      <dgm:t>
        <a:bodyPr/>
        <a:lstStyle/>
        <a:p>
          <a:pPr latinLnBrk="1"/>
          <a:endParaRPr lang="ko-KR" altLang="en-US"/>
        </a:p>
      </dgm:t>
    </dgm:pt>
    <dgm:pt modelId="{576BB9C8-09B1-44A5-AC81-56F6ED19FEBA}" type="sibTrans" cxnId="{B73AB2C6-BD9F-4CB5-8F13-D3DDCC8F9169}">
      <dgm:prSet/>
      <dgm:spPr/>
      <dgm:t>
        <a:bodyPr/>
        <a:lstStyle/>
        <a:p>
          <a:pPr latinLnBrk="1"/>
          <a:endParaRPr lang="ko-KR" altLang="en-US"/>
        </a:p>
      </dgm:t>
    </dgm:pt>
    <dgm:pt modelId="{9A2AA69F-305F-48FD-89A5-125542EBBF67}">
      <dgm:prSet custT="1"/>
      <dgm:spPr>
        <a:effectLst/>
      </dgm:spPr>
      <dgm:t>
        <a:bodyPr/>
        <a:lstStyle/>
        <a:p>
          <a:pPr latinLnBrk="1">
            <a:lnSpc>
              <a:spcPct val="60000"/>
            </a:lnSpc>
          </a:pPr>
          <a:r>
            <a:rPr lang="ko-KR" altLang="en-US" sz="1800" b="1" dirty="0">
              <a:solidFill>
                <a:srgbClr val="002060"/>
              </a:solidFill>
            </a:rPr>
            <a:t>노동</a:t>
          </a:r>
          <a:r>
            <a:rPr lang="en-US" altLang="ko-KR" sz="1800" b="1" dirty="0">
              <a:solidFill>
                <a:srgbClr val="002060"/>
              </a:solidFill>
            </a:rPr>
            <a:t>/</a:t>
          </a:r>
          <a:r>
            <a:rPr lang="ko-KR" altLang="en-US" sz="1800" b="1" dirty="0">
              <a:solidFill>
                <a:srgbClr val="002060"/>
              </a:solidFill>
            </a:rPr>
            <a:t>농업</a:t>
          </a:r>
          <a:r>
            <a:rPr lang="en-US" altLang="ko-KR" sz="1800" b="1" dirty="0">
              <a:solidFill>
                <a:srgbClr val="002060"/>
              </a:solidFill>
            </a:rPr>
            <a:t>/</a:t>
          </a:r>
          <a:r>
            <a:rPr lang="ko-KR" altLang="en-US" sz="1800" b="1" dirty="0">
              <a:solidFill>
                <a:srgbClr val="002060"/>
              </a:solidFill>
            </a:rPr>
            <a:t>환경 중시</a:t>
          </a:r>
          <a:endParaRPr lang="ko-KR" altLang="en-US" sz="1800" dirty="0"/>
        </a:p>
      </dgm:t>
    </dgm:pt>
    <dgm:pt modelId="{CC555511-7FDC-4EFF-912E-3F72AD6DE76E}" type="parTrans" cxnId="{A7136EED-00BB-4076-A86E-8856498D1751}">
      <dgm:prSet/>
      <dgm:spPr/>
      <dgm:t>
        <a:bodyPr/>
        <a:lstStyle/>
        <a:p>
          <a:pPr latinLnBrk="1"/>
          <a:endParaRPr lang="ko-KR" altLang="en-US"/>
        </a:p>
      </dgm:t>
    </dgm:pt>
    <dgm:pt modelId="{90B028A0-0A68-4E92-91C5-B85DC702359E}" type="sibTrans" cxnId="{A7136EED-00BB-4076-A86E-8856498D1751}">
      <dgm:prSet/>
      <dgm:spPr/>
      <dgm:t>
        <a:bodyPr/>
        <a:lstStyle/>
        <a:p>
          <a:pPr latinLnBrk="1"/>
          <a:endParaRPr lang="ko-KR" altLang="en-US"/>
        </a:p>
      </dgm:t>
    </dgm:pt>
    <dgm:pt modelId="{5BD8D6AE-A9BD-4D40-9CA9-D98AA60AAF12}">
      <dgm:prSet phldrT="[텍스트]" custT="1"/>
      <dgm:spPr>
        <a:effectLst/>
      </dgm:spPr>
      <dgm:t>
        <a:bodyPr/>
        <a:lstStyle/>
        <a:p>
          <a:pPr latinLnBrk="1">
            <a:lnSpc>
              <a:spcPct val="60000"/>
            </a:lnSpc>
          </a:pPr>
          <a:endParaRPr lang="ko-KR" altLang="en-US" sz="600" b="1" dirty="0">
            <a:solidFill>
              <a:srgbClr val="002060"/>
            </a:solidFill>
          </a:endParaRPr>
        </a:p>
      </dgm:t>
    </dgm:pt>
    <dgm:pt modelId="{94CB7299-B393-4379-A94E-F586A99C1156}" type="parTrans" cxnId="{ED3485F0-FC0C-4C91-83E6-6F5D5F49639C}">
      <dgm:prSet/>
      <dgm:spPr/>
      <dgm:t>
        <a:bodyPr/>
        <a:lstStyle/>
        <a:p>
          <a:pPr latinLnBrk="1"/>
          <a:endParaRPr lang="ko-KR" altLang="en-US"/>
        </a:p>
      </dgm:t>
    </dgm:pt>
    <dgm:pt modelId="{48CA005A-2425-4056-B4F4-361C45E5633B}" type="sibTrans" cxnId="{ED3485F0-FC0C-4C91-83E6-6F5D5F49639C}">
      <dgm:prSet/>
      <dgm:spPr/>
      <dgm:t>
        <a:bodyPr/>
        <a:lstStyle/>
        <a:p>
          <a:pPr latinLnBrk="1"/>
          <a:endParaRPr lang="ko-KR" altLang="en-US"/>
        </a:p>
      </dgm:t>
    </dgm:pt>
    <dgm:pt modelId="{4BAF7E50-57FB-4637-AAE9-B9B7FCE111AE}" type="pres">
      <dgm:prSet presAssocID="{7628E98E-071E-4D69-8715-8271A91649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E95C431-4300-411B-837E-F5BBD1C0B060}" type="pres">
      <dgm:prSet presAssocID="{8DEE49F1-BA81-4283-844A-4CDCF330FE89}" presName="circle1" presStyleLbl="node1" presStyleIdx="0" presStyleCnt="3" custLinFactNeighborX="5070" custLinFactNeighborY="1015"/>
      <dgm:spPr/>
    </dgm:pt>
    <dgm:pt modelId="{AEBCFEE1-DBB9-43B3-AA56-713EDAC8C213}" type="pres">
      <dgm:prSet presAssocID="{8DEE49F1-BA81-4283-844A-4CDCF330FE89}" presName="space" presStyleCnt="0"/>
      <dgm:spPr/>
    </dgm:pt>
    <dgm:pt modelId="{F7C58DF5-9CC2-4BAC-ADBB-277E8B3889E6}" type="pres">
      <dgm:prSet presAssocID="{8DEE49F1-BA81-4283-844A-4CDCF330FE89}" presName="rect1" presStyleLbl="alignAcc1" presStyleIdx="0" presStyleCnt="3" custLinFactNeighborX="2295"/>
      <dgm:spPr/>
    </dgm:pt>
    <dgm:pt modelId="{F0455176-907A-4B73-8D81-5D57B9E8FF67}" type="pres">
      <dgm:prSet presAssocID="{84BCEEA9-FA78-4EEB-801F-F26C1D65F8C0}" presName="vertSpace2" presStyleLbl="node1" presStyleIdx="0" presStyleCnt="3"/>
      <dgm:spPr/>
    </dgm:pt>
    <dgm:pt modelId="{12BF3496-5512-4ACA-A16C-65AF4081C89F}" type="pres">
      <dgm:prSet presAssocID="{84BCEEA9-FA78-4EEB-801F-F26C1D65F8C0}" presName="circle2" presStyleLbl="node1" presStyleIdx="1" presStyleCnt="3" custLinFactNeighborX="6675" custLinFactNeighborY="-3777"/>
      <dgm:spPr/>
    </dgm:pt>
    <dgm:pt modelId="{0CF093CC-C787-4FC5-BE9F-FBA013C0269F}" type="pres">
      <dgm:prSet presAssocID="{84BCEEA9-FA78-4EEB-801F-F26C1D65F8C0}" presName="rect2" presStyleLbl="alignAcc1" presStyleIdx="1" presStyleCnt="3" custLinFactNeighborX="2295"/>
      <dgm:spPr/>
    </dgm:pt>
    <dgm:pt modelId="{A3A32E81-3DAD-4103-A1BD-1D06DEDB2C24}" type="pres">
      <dgm:prSet presAssocID="{FF4A9AE2-8481-478F-92F9-EF1277AFB0CF}" presName="vertSpace3" presStyleLbl="node1" presStyleIdx="1" presStyleCnt="3"/>
      <dgm:spPr/>
    </dgm:pt>
    <dgm:pt modelId="{C305335D-0B5F-4B76-9F05-CB9A46C9282B}" type="pres">
      <dgm:prSet presAssocID="{FF4A9AE2-8481-478F-92F9-EF1277AFB0CF}" presName="circle3" presStyleLbl="node1" presStyleIdx="2" presStyleCnt="3" custLinFactNeighborX="6876" custLinFactNeighborY="-1342"/>
      <dgm:spPr/>
    </dgm:pt>
    <dgm:pt modelId="{8D6FA720-31CC-45DB-960C-A7C1D625E787}" type="pres">
      <dgm:prSet presAssocID="{FF4A9AE2-8481-478F-92F9-EF1277AFB0CF}" presName="rect3" presStyleLbl="alignAcc1" presStyleIdx="2" presStyleCnt="3" custLinFactNeighborX="2295"/>
      <dgm:spPr/>
    </dgm:pt>
    <dgm:pt modelId="{8BD83F7D-9DBC-4866-9035-5516A0EA8533}" type="pres">
      <dgm:prSet presAssocID="{8DEE49F1-BA81-4283-844A-4CDCF330FE89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750DBA6-A118-49B8-A2C0-898D0A3C140E}" type="pres">
      <dgm:prSet presAssocID="{8DEE49F1-BA81-4283-844A-4CDCF330FE89}" presName="rect1ChTx" presStyleLbl="alignAcc1" presStyleIdx="2" presStyleCnt="3" custScaleX="139761">
        <dgm:presLayoutVars>
          <dgm:bulletEnabled val="1"/>
        </dgm:presLayoutVars>
      </dgm:prSet>
      <dgm:spPr/>
    </dgm:pt>
    <dgm:pt modelId="{5575739B-D653-47D0-802B-2E8A4802E482}" type="pres">
      <dgm:prSet presAssocID="{84BCEEA9-FA78-4EEB-801F-F26C1D65F8C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0D44BB2-FB02-48B9-8B72-FE60AB7D10AF}" type="pres">
      <dgm:prSet presAssocID="{84BCEEA9-FA78-4EEB-801F-F26C1D65F8C0}" presName="rect2ChTx" presStyleLbl="alignAcc1" presStyleIdx="2" presStyleCnt="3" custScaleX="139060">
        <dgm:presLayoutVars>
          <dgm:bulletEnabled val="1"/>
        </dgm:presLayoutVars>
      </dgm:prSet>
      <dgm:spPr/>
    </dgm:pt>
    <dgm:pt modelId="{6C759E17-DFA7-4038-806E-AA38E400A31B}" type="pres">
      <dgm:prSet presAssocID="{FF4A9AE2-8481-478F-92F9-EF1277AFB0C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8DF4C79-9B95-4D27-9838-6A9A0106C155}" type="pres">
      <dgm:prSet presAssocID="{FF4A9AE2-8481-478F-92F9-EF1277AFB0CF}" presName="rect3ChTx" presStyleLbl="alignAcc1" presStyleIdx="2" presStyleCnt="3" custScaleX="139410" custLinFactNeighborY="4736">
        <dgm:presLayoutVars>
          <dgm:bulletEnabled val="1"/>
        </dgm:presLayoutVars>
      </dgm:prSet>
      <dgm:spPr/>
    </dgm:pt>
  </dgm:ptLst>
  <dgm:cxnLst>
    <dgm:cxn modelId="{38E48302-288F-4C9D-9645-3DE2EF79BA3D}" type="presOf" srcId="{8DEE49F1-BA81-4283-844A-4CDCF330FE89}" destId="{8BD83F7D-9DBC-4866-9035-5516A0EA8533}" srcOrd="1" destOrd="0" presId="urn:microsoft.com/office/officeart/2005/8/layout/target3"/>
    <dgm:cxn modelId="{1412920D-18D7-4A24-9823-4B6CCFBB9896}" type="presOf" srcId="{8DEE49F1-BA81-4283-844A-4CDCF330FE89}" destId="{F7C58DF5-9CC2-4BAC-ADBB-277E8B3889E6}" srcOrd="0" destOrd="0" presId="urn:microsoft.com/office/officeart/2005/8/layout/target3"/>
    <dgm:cxn modelId="{D6CE8D26-70D2-4277-895E-D44A2AEE77DD}" type="presOf" srcId="{FF4A9AE2-8481-478F-92F9-EF1277AFB0CF}" destId="{6C759E17-DFA7-4038-806E-AA38E400A31B}" srcOrd="1" destOrd="0" presId="urn:microsoft.com/office/officeart/2005/8/layout/target3"/>
    <dgm:cxn modelId="{1BEE0C2C-F0E7-4A67-A39D-ABFBF0861348}" type="presOf" srcId="{7628E98E-071E-4D69-8715-8271A9164906}" destId="{4BAF7E50-57FB-4637-AAE9-B9B7FCE111AE}" srcOrd="0" destOrd="0" presId="urn:microsoft.com/office/officeart/2005/8/layout/target3"/>
    <dgm:cxn modelId="{0CD63741-B23E-4DB9-A3E3-C03268BB52F8}" type="presOf" srcId="{1F6CA47F-96D7-4735-9BC9-D26FB1620162}" destId="{3750DBA6-A118-49B8-A2C0-898D0A3C140E}" srcOrd="0" destOrd="1" presId="urn:microsoft.com/office/officeart/2005/8/layout/target3"/>
    <dgm:cxn modelId="{CDD06A4E-1157-4EAC-A51F-B8CD79AC1C71}" type="presOf" srcId="{59935427-C109-4828-A956-720F14F04785}" destId="{28DF4C79-9B95-4D27-9838-6A9A0106C155}" srcOrd="0" destOrd="1" presId="urn:microsoft.com/office/officeart/2005/8/layout/target3"/>
    <dgm:cxn modelId="{5A174255-C75B-44E9-B34C-3F958F0DB088}" type="presOf" srcId="{5BD8D6AE-A9BD-4D40-9CA9-D98AA60AAF12}" destId="{28DF4C79-9B95-4D27-9838-6A9A0106C155}" srcOrd="0" destOrd="0" presId="urn:microsoft.com/office/officeart/2005/8/layout/target3"/>
    <dgm:cxn modelId="{06615758-29C3-4E5C-811B-EB92D6EC15DE}" type="presOf" srcId="{84BCEEA9-FA78-4EEB-801F-F26C1D65F8C0}" destId="{5575739B-D653-47D0-802B-2E8A4802E482}" srcOrd="1" destOrd="0" presId="urn:microsoft.com/office/officeart/2005/8/layout/target3"/>
    <dgm:cxn modelId="{F1AFC059-9B97-44A5-A66F-5B3779FE80E8}" srcId="{7628E98E-071E-4D69-8715-8271A9164906}" destId="{FF4A9AE2-8481-478F-92F9-EF1277AFB0CF}" srcOrd="2" destOrd="0" parTransId="{D9C21BA7-00DD-4C6E-8C0B-40A48C57D407}" sibTransId="{B31A5274-59D0-49E5-8552-82017E13B5DF}"/>
    <dgm:cxn modelId="{B22D6F7E-608A-43BF-BD8B-DA5DAE12DA04}" srcId="{7628E98E-071E-4D69-8715-8271A9164906}" destId="{8DEE49F1-BA81-4283-844A-4CDCF330FE89}" srcOrd="0" destOrd="0" parTransId="{25ADF195-C504-4D5A-A993-833BFFAEB35B}" sibTransId="{E86C25E0-DE7C-48FF-963B-192AB7E66E00}"/>
    <dgm:cxn modelId="{2132FC7E-F3B3-4B7F-B280-070DE179B90C}" type="presOf" srcId="{8F84759A-D34D-4357-B44F-F522BD0CD600}" destId="{3750DBA6-A118-49B8-A2C0-898D0A3C140E}" srcOrd="0" destOrd="0" presId="urn:microsoft.com/office/officeart/2005/8/layout/target3"/>
    <dgm:cxn modelId="{02379384-AFCE-4F40-98F2-B522A1812005}" srcId="{FF4A9AE2-8481-478F-92F9-EF1277AFB0CF}" destId="{59935427-C109-4828-A956-720F14F04785}" srcOrd="1" destOrd="0" parTransId="{447462C9-1D03-48BB-A0D4-2A31CEDEBA80}" sibTransId="{92CC99D8-1B13-403F-A2D2-BEDDF6472A7E}"/>
    <dgm:cxn modelId="{0352CE85-E545-4D7B-B1FF-1F76EA74977B}" srcId="{7628E98E-071E-4D69-8715-8271A9164906}" destId="{84BCEEA9-FA78-4EEB-801F-F26C1D65F8C0}" srcOrd="1" destOrd="0" parTransId="{FF8CC9FA-A2CA-4763-96BA-1D61C1E773B7}" sibTransId="{1AD3E1EB-0F2D-455E-887A-4C94776799EA}"/>
    <dgm:cxn modelId="{82A87A87-4E58-4E2D-9062-B8CEEAD3F552}" type="presOf" srcId="{9A2AA69F-305F-48FD-89A5-125542EBBF67}" destId="{28DF4C79-9B95-4D27-9838-6A9A0106C155}" srcOrd="0" destOrd="3" presId="urn:microsoft.com/office/officeart/2005/8/layout/target3"/>
    <dgm:cxn modelId="{D803E488-EF75-43C1-9201-AE9B7BC078B3}" srcId="{8DEE49F1-BA81-4283-844A-4CDCF330FE89}" destId="{8F84759A-D34D-4357-B44F-F522BD0CD600}" srcOrd="0" destOrd="0" parTransId="{C6E6CE39-5464-4856-AB6C-5647C594FEC2}" sibTransId="{8F43AC42-D84F-4290-929A-D3EACED87C01}"/>
    <dgm:cxn modelId="{4A33AA9C-AECF-4A16-986D-AB431A4F5617}" type="presOf" srcId="{075620AE-2CAE-41EA-8C8B-DE8BED987371}" destId="{28DF4C79-9B95-4D27-9838-6A9A0106C155}" srcOrd="0" destOrd="2" presId="urn:microsoft.com/office/officeart/2005/8/layout/target3"/>
    <dgm:cxn modelId="{BD34D7A8-8BE5-45F7-BE18-8E51C1AC5A1B}" type="presOf" srcId="{BE74C6D8-1309-45A9-B711-EFAA15C8B2EE}" destId="{E0D44BB2-FB02-48B9-8B72-FE60AB7D10AF}" srcOrd="0" destOrd="1" presId="urn:microsoft.com/office/officeart/2005/8/layout/target3"/>
    <dgm:cxn modelId="{180B1CBB-C0DF-4933-8D30-209605B104DC}" type="presOf" srcId="{FF4A9AE2-8481-478F-92F9-EF1277AFB0CF}" destId="{8D6FA720-31CC-45DB-960C-A7C1D625E787}" srcOrd="0" destOrd="0" presId="urn:microsoft.com/office/officeart/2005/8/layout/target3"/>
    <dgm:cxn modelId="{68CF97C6-EB97-4408-942D-398AEB39F82D}" srcId="{84BCEEA9-FA78-4EEB-801F-F26C1D65F8C0}" destId="{BE74C6D8-1309-45A9-B711-EFAA15C8B2EE}" srcOrd="1" destOrd="0" parTransId="{734A8FBC-5141-4554-8849-CA2AA20CE938}" sibTransId="{F702B6EB-B851-48F7-9941-B44F926439C1}"/>
    <dgm:cxn modelId="{B73AB2C6-BD9F-4CB5-8F13-D3DDCC8F9169}" srcId="{FF4A9AE2-8481-478F-92F9-EF1277AFB0CF}" destId="{075620AE-2CAE-41EA-8C8B-DE8BED987371}" srcOrd="2" destOrd="0" parTransId="{B3887EE1-A349-4DA1-9982-9C409F30136C}" sibTransId="{576BB9C8-09B1-44A5-AC81-56F6ED19FEBA}"/>
    <dgm:cxn modelId="{E6C96BCB-4D2D-417B-B38B-4DE756BF57A5}" type="presOf" srcId="{84BCEEA9-FA78-4EEB-801F-F26C1D65F8C0}" destId="{0CF093CC-C787-4FC5-BE9F-FBA013C0269F}" srcOrd="0" destOrd="0" presId="urn:microsoft.com/office/officeart/2005/8/layout/target3"/>
    <dgm:cxn modelId="{A7136EED-00BB-4076-A86E-8856498D1751}" srcId="{FF4A9AE2-8481-478F-92F9-EF1277AFB0CF}" destId="{9A2AA69F-305F-48FD-89A5-125542EBBF67}" srcOrd="3" destOrd="0" parTransId="{CC555511-7FDC-4EFF-912E-3F72AD6DE76E}" sibTransId="{90B028A0-0A68-4E92-91C5-B85DC702359E}"/>
    <dgm:cxn modelId="{6629C6EE-A170-4259-8F85-07B9DFA1B26B}" srcId="{84BCEEA9-FA78-4EEB-801F-F26C1D65F8C0}" destId="{FDA4EE1C-FC66-408A-9261-5E1BB066EB5D}" srcOrd="0" destOrd="0" parTransId="{B11722CA-0DF4-4504-A570-EC44D936ED8A}" sibTransId="{52B6327F-DBB4-4279-8699-E3AEDC5F3641}"/>
    <dgm:cxn modelId="{ED3485F0-FC0C-4C91-83E6-6F5D5F49639C}" srcId="{FF4A9AE2-8481-478F-92F9-EF1277AFB0CF}" destId="{5BD8D6AE-A9BD-4D40-9CA9-D98AA60AAF12}" srcOrd="0" destOrd="0" parTransId="{94CB7299-B393-4379-A94E-F586A99C1156}" sibTransId="{48CA005A-2425-4056-B4F4-361C45E5633B}"/>
    <dgm:cxn modelId="{2F0816F6-FBC4-445B-9A19-1823254AA028}" type="presOf" srcId="{FDA4EE1C-FC66-408A-9261-5E1BB066EB5D}" destId="{E0D44BB2-FB02-48B9-8B72-FE60AB7D10AF}" srcOrd="0" destOrd="0" presId="urn:microsoft.com/office/officeart/2005/8/layout/target3"/>
    <dgm:cxn modelId="{DD2F52FF-1C5A-4C43-82B1-76A238AFD91F}" srcId="{8DEE49F1-BA81-4283-844A-4CDCF330FE89}" destId="{1F6CA47F-96D7-4735-9BC9-D26FB1620162}" srcOrd="1" destOrd="0" parTransId="{061B08FF-986A-420C-BC6C-7262AF1A4777}" sibTransId="{1F8794E1-1962-4F3B-ABBE-9BF1C03982E7}"/>
    <dgm:cxn modelId="{A8A2A28F-8A53-4C8B-83E5-BDD817CA39C8}" type="presParOf" srcId="{4BAF7E50-57FB-4637-AAE9-B9B7FCE111AE}" destId="{BE95C431-4300-411B-837E-F5BBD1C0B060}" srcOrd="0" destOrd="0" presId="urn:microsoft.com/office/officeart/2005/8/layout/target3"/>
    <dgm:cxn modelId="{08C3532B-A62B-475B-86BD-975B84C3AC47}" type="presParOf" srcId="{4BAF7E50-57FB-4637-AAE9-B9B7FCE111AE}" destId="{AEBCFEE1-DBB9-43B3-AA56-713EDAC8C213}" srcOrd="1" destOrd="0" presId="urn:microsoft.com/office/officeart/2005/8/layout/target3"/>
    <dgm:cxn modelId="{E726D059-B09D-47CF-9816-198253244443}" type="presParOf" srcId="{4BAF7E50-57FB-4637-AAE9-B9B7FCE111AE}" destId="{F7C58DF5-9CC2-4BAC-ADBB-277E8B3889E6}" srcOrd="2" destOrd="0" presId="urn:microsoft.com/office/officeart/2005/8/layout/target3"/>
    <dgm:cxn modelId="{D9C50A70-94EE-46D1-9A1B-6A162F58B9F1}" type="presParOf" srcId="{4BAF7E50-57FB-4637-AAE9-B9B7FCE111AE}" destId="{F0455176-907A-4B73-8D81-5D57B9E8FF67}" srcOrd="3" destOrd="0" presId="urn:microsoft.com/office/officeart/2005/8/layout/target3"/>
    <dgm:cxn modelId="{23EA8EB6-DFBA-4688-B5E8-92C4FCFEF3EC}" type="presParOf" srcId="{4BAF7E50-57FB-4637-AAE9-B9B7FCE111AE}" destId="{12BF3496-5512-4ACA-A16C-65AF4081C89F}" srcOrd="4" destOrd="0" presId="urn:microsoft.com/office/officeart/2005/8/layout/target3"/>
    <dgm:cxn modelId="{13534FC7-67D5-4C32-811E-7D4C4CF6B419}" type="presParOf" srcId="{4BAF7E50-57FB-4637-AAE9-B9B7FCE111AE}" destId="{0CF093CC-C787-4FC5-BE9F-FBA013C0269F}" srcOrd="5" destOrd="0" presId="urn:microsoft.com/office/officeart/2005/8/layout/target3"/>
    <dgm:cxn modelId="{FD2D5DB6-1B79-4A39-9C30-209976230678}" type="presParOf" srcId="{4BAF7E50-57FB-4637-AAE9-B9B7FCE111AE}" destId="{A3A32E81-3DAD-4103-A1BD-1D06DEDB2C24}" srcOrd="6" destOrd="0" presId="urn:microsoft.com/office/officeart/2005/8/layout/target3"/>
    <dgm:cxn modelId="{598CA523-E162-4601-8340-30616BC18F4A}" type="presParOf" srcId="{4BAF7E50-57FB-4637-AAE9-B9B7FCE111AE}" destId="{C305335D-0B5F-4B76-9F05-CB9A46C9282B}" srcOrd="7" destOrd="0" presId="urn:microsoft.com/office/officeart/2005/8/layout/target3"/>
    <dgm:cxn modelId="{05E2F521-D949-471D-81A7-DB8F2A5BD145}" type="presParOf" srcId="{4BAF7E50-57FB-4637-AAE9-B9B7FCE111AE}" destId="{8D6FA720-31CC-45DB-960C-A7C1D625E787}" srcOrd="8" destOrd="0" presId="urn:microsoft.com/office/officeart/2005/8/layout/target3"/>
    <dgm:cxn modelId="{17821016-0515-4784-A19D-A6CEEB03E95A}" type="presParOf" srcId="{4BAF7E50-57FB-4637-AAE9-B9B7FCE111AE}" destId="{8BD83F7D-9DBC-4866-9035-5516A0EA8533}" srcOrd="9" destOrd="0" presId="urn:microsoft.com/office/officeart/2005/8/layout/target3"/>
    <dgm:cxn modelId="{168D5523-E305-4FA2-A660-DCBDE8D4F48D}" type="presParOf" srcId="{4BAF7E50-57FB-4637-AAE9-B9B7FCE111AE}" destId="{3750DBA6-A118-49B8-A2C0-898D0A3C140E}" srcOrd="10" destOrd="0" presId="urn:microsoft.com/office/officeart/2005/8/layout/target3"/>
    <dgm:cxn modelId="{42F4E29B-33DB-44BD-9B89-A1A849569EEF}" type="presParOf" srcId="{4BAF7E50-57FB-4637-AAE9-B9B7FCE111AE}" destId="{5575739B-D653-47D0-802B-2E8A4802E482}" srcOrd="11" destOrd="0" presId="urn:microsoft.com/office/officeart/2005/8/layout/target3"/>
    <dgm:cxn modelId="{F89F9C28-56A6-47EF-88F6-687AE2825AAB}" type="presParOf" srcId="{4BAF7E50-57FB-4637-AAE9-B9B7FCE111AE}" destId="{E0D44BB2-FB02-48B9-8B72-FE60AB7D10AF}" srcOrd="12" destOrd="0" presId="urn:microsoft.com/office/officeart/2005/8/layout/target3"/>
    <dgm:cxn modelId="{865DEDEC-E50E-4B90-907E-46013242312C}" type="presParOf" srcId="{4BAF7E50-57FB-4637-AAE9-B9B7FCE111AE}" destId="{6C759E17-DFA7-4038-806E-AA38E400A31B}" srcOrd="13" destOrd="0" presId="urn:microsoft.com/office/officeart/2005/8/layout/target3"/>
    <dgm:cxn modelId="{3F1139CA-23EB-43E9-91C0-2F8AD9A48BBC}" type="presParOf" srcId="{4BAF7E50-57FB-4637-AAE9-B9B7FCE111AE}" destId="{28DF4C79-9B95-4D27-9838-6A9A0106C15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843EA-431A-4421-B4DB-7696DB235175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1901BF40-F0CC-400E-B3E4-1917954C8173}">
      <dgm:prSet phldrT="[텍스트]"/>
      <dgm:spPr/>
      <dgm:t>
        <a:bodyPr/>
        <a:lstStyle/>
        <a:p>
          <a:pPr latinLnBrk="1"/>
          <a:r>
            <a:rPr lang="ko-KR" altLang="en-US" dirty="0"/>
            <a:t>마중물</a:t>
          </a:r>
          <a:r>
            <a:rPr lang="en-US" altLang="ko-KR" dirty="0"/>
            <a:t>?</a:t>
          </a:r>
          <a:endParaRPr lang="ko-KR" altLang="en-US" dirty="0"/>
        </a:p>
      </dgm:t>
    </dgm:pt>
    <dgm:pt modelId="{F18ECC55-F428-48E4-A285-C41C46117EA2}" type="parTrans" cxnId="{7DE8F7AB-0D16-42EB-9EE3-86040A06523A}">
      <dgm:prSet/>
      <dgm:spPr/>
      <dgm:t>
        <a:bodyPr/>
        <a:lstStyle/>
        <a:p>
          <a:pPr latinLnBrk="1"/>
          <a:endParaRPr lang="ko-KR" altLang="en-US"/>
        </a:p>
      </dgm:t>
    </dgm:pt>
    <dgm:pt modelId="{6C8C0BCC-5BFA-45BD-A68A-40CCAF13C95D}" type="sibTrans" cxnId="{7DE8F7AB-0D16-42EB-9EE3-86040A06523A}">
      <dgm:prSet/>
      <dgm:spPr/>
      <dgm:t>
        <a:bodyPr/>
        <a:lstStyle/>
        <a:p>
          <a:pPr latinLnBrk="1"/>
          <a:endParaRPr lang="ko-KR" altLang="en-US"/>
        </a:p>
      </dgm:t>
    </dgm:pt>
    <dgm:pt modelId="{DE5880C5-AF6A-47ED-910E-158FE2B9816B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n-ea"/>
            </a:rPr>
            <a:t>재생에너지 확대 정책에서의 공공 역할을 논의하면서 자주 언급되는 </a:t>
          </a:r>
          <a:r>
            <a:rPr lang="ko-KR" altLang="en-US" sz="1400" b="1" dirty="0">
              <a:latin typeface="+mn-ea"/>
            </a:rPr>
            <a:t>소위 ‘</a:t>
          </a:r>
          <a:r>
            <a:rPr lang="ko-KR" altLang="en-US" sz="1400" b="1" dirty="0" err="1">
              <a:latin typeface="+mn-ea"/>
            </a:rPr>
            <a:t>마중물론</a:t>
          </a:r>
          <a:r>
            <a:rPr lang="ko-KR" altLang="en-US" sz="1400" b="1" dirty="0">
              <a:latin typeface="+mn-ea"/>
            </a:rPr>
            <a:t>’</a:t>
          </a:r>
          <a:r>
            <a:rPr lang="en-US" altLang="ko-KR" sz="1400" b="1" dirty="0">
              <a:latin typeface="+mn-ea"/>
            </a:rPr>
            <a:t>(</a:t>
          </a:r>
          <a:r>
            <a:rPr lang="ko-KR" altLang="en-US" sz="1400" b="1" dirty="0">
              <a:latin typeface="+mn-ea"/>
            </a:rPr>
            <a:t>혹은 ‘위험제거 국가론’</a:t>
          </a:r>
          <a:r>
            <a:rPr lang="en-US" altLang="ko-KR" sz="1400" b="1" dirty="0">
              <a:latin typeface="+mn-ea"/>
            </a:rPr>
            <a:t>)</a:t>
          </a:r>
          <a:r>
            <a:rPr lang="ko-KR" altLang="en-US" sz="1400" dirty="0">
              <a:latin typeface="+mn-ea"/>
            </a:rPr>
            <a:t>과 다르다</a:t>
          </a:r>
          <a:r>
            <a:rPr lang="en-US" altLang="ko-KR" sz="1400" dirty="0">
              <a:latin typeface="+mn-ea"/>
            </a:rPr>
            <a:t>. </a:t>
          </a:r>
          <a:r>
            <a:rPr lang="ko-KR" altLang="en-US" sz="1400" dirty="0">
              <a:latin typeface="+mn-ea"/>
            </a:rPr>
            <a:t>즉</a:t>
          </a:r>
          <a:r>
            <a:rPr lang="en-US" altLang="ko-KR" sz="1400" dirty="0">
              <a:latin typeface="+mn-ea"/>
            </a:rPr>
            <a:t>, </a:t>
          </a:r>
          <a:r>
            <a:rPr lang="ko-KR" altLang="en-US" sz="1400" dirty="0">
              <a:latin typeface="+mn-ea"/>
            </a:rPr>
            <a:t>민간자본의 위험을 제거하고 공공이 비용을 떠안는 </a:t>
          </a:r>
          <a:r>
            <a:rPr lang="ko-KR" altLang="en-US" sz="1400" dirty="0" err="1">
              <a:latin typeface="+mn-ea"/>
            </a:rPr>
            <a:t>방식이어서는</a:t>
          </a:r>
          <a:r>
            <a:rPr lang="ko-KR" altLang="en-US" sz="1400" dirty="0">
              <a:latin typeface="+mn-ea"/>
            </a:rPr>
            <a:t> 안 됨</a:t>
          </a:r>
          <a:endParaRPr lang="ko-KR" altLang="en-US" sz="1400" dirty="0"/>
        </a:p>
      </dgm:t>
    </dgm:pt>
    <dgm:pt modelId="{F71F9B62-24D9-4091-B75B-1E624E47BC8F}" type="parTrans" cxnId="{CD3765FF-DCCC-47AE-98EB-52D929D648DD}">
      <dgm:prSet/>
      <dgm:spPr/>
      <dgm:t>
        <a:bodyPr/>
        <a:lstStyle/>
        <a:p>
          <a:pPr latinLnBrk="1"/>
          <a:endParaRPr lang="ko-KR" altLang="en-US"/>
        </a:p>
      </dgm:t>
    </dgm:pt>
    <dgm:pt modelId="{2A1517E2-23B0-42F0-85DE-0205BC931CFB}" type="sibTrans" cxnId="{CD3765FF-DCCC-47AE-98EB-52D929D648DD}">
      <dgm:prSet/>
      <dgm:spPr/>
      <dgm:t>
        <a:bodyPr/>
        <a:lstStyle/>
        <a:p>
          <a:pPr latinLnBrk="1"/>
          <a:endParaRPr lang="ko-KR" altLang="en-US"/>
        </a:p>
      </dgm:t>
    </dgm:pt>
    <dgm:pt modelId="{ABA2E0D7-F351-4990-995E-582BFF12CAD1}">
      <dgm:prSet phldrT="[텍스트]"/>
      <dgm:spPr/>
      <dgm:t>
        <a:bodyPr/>
        <a:lstStyle/>
        <a:p>
          <a:pPr latinLnBrk="1"/>
          <a:r>
            <a:rPr lang="ko-KR" altLang="en-US" dirty="0"/>
            <a:t>계획만</a:t>
          </a:r>
          <a:r>
            <a:rPr lang="en-US" altLang="ko-KR" dirty="0"/>
            <a:t>?</a:t>
          </a:r>
          <a:endParaRPr lang="ko-KR" altLang="en-US" dirty="0"/>
        </a:p>
      </dgm:t>
    </dgm:pt>
    <dgm:pt modelId="{69655E78-0117-4B81-86AC-755DBA2CB340}" type="parTrans" cxnId="{0F53A370-E606-4A2A-B75E-12FEE5E683CC}">
      <dgm:prSet/>
      <dgm:spPr/>
      <dgm:t>
        <a:bodyPr/>
        <a:lstStyle/>
        <a:p>
          <a:pPr latinLnBrk="1"/>
          <a:endParaRPr lang="ko-KR" altLang="en-US"/>
        </a:p>
      </dgm:t>
    </dgm:pt>
    <dgm:pt modelId="{968121CC-2038-4437-8D60-EFBE43B7647A}" type="sibTrans" cxnId="{0F53A370-E606-4A2A-B75E-12FEE5E683CC}">
      <dgm:prSet/>
      <dgm:spPr/>
      <dgm:t>
        <a:bodyPr/>
        <a:lstStyle/>
        <a:p>
          <a:pPr latinLnBrk="1"/>
          <a:endParaRPr lang="ko-KR" altLang="en-US"/>
        </a:p>
      </dgm:t>
    </dgm:pt>
    <dgm:pt modelId="{524990A8-E0D4-48B4-8F31-2C80C6E2261D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n-ea"/>
            </a:rPr>
            <a:t>공공이 계획하고 민간이 수행하는 </a:t>
          </a:r>
          <a:r>
            <a:rPr lang="ko-KR" altLang="en-US" sz="1400" b="1" dirty="0">
              <a:latin typeface="+mn-ea"/>
            </a:rPr>
            <a:t>제주도의 </a:t>
          </a:r>
          <a:r>
            <a:rPr lang="ko-KR" altLang="en-US" sz="1400" b="1" dirty="0" err="1">
              <a:latin typeface="+mn-ea"/>
            </a:rPr>
            <a:t>사례</a:t>
          </a:r>
          <a:r>
            <a:rPr lang="ko-KR" altLang="en-US" sz="1400" dirty="0" err="1">
              <a:latin typeface="+mn-ea"/>
            </a:rPr>
            <a:t>와도</a:t>
          </a:r>
          <a:r>
            <a:rPr lang="ko-KR" altLang="en-US" sz="1400" dirty="0">
              <a:latin typeface="+mn-ea"/>
            </a:rPr>
            <a:t> 구분</a:t>
          </a:r>
          <a:r>
            <a:rPr lang="en-US" altLang="ko-KR" sz="1400" dirty="0">
              <a:latin typeface="+mn-ea"/>
            </a:rPr>
            <a:t>. </a:t>
          </a:r>
          <a:r>
            <a:rPr lang="ko-KR" altLang="en-US" sz="1400" dirty="0">
              <a:latin typeface="+mn-ea"/>
            </a:rPr>
            <a:t>제주도의 풍력의 공공적 관리 제도는 영감을 불러일으키는 선도적 사례이기는 하지만</a:t>
          </a:r>
          <a:r>
            <a:rPr lang="en-US" altLang="ko-KR" sz="1400" dirty="0">
              <a:latin typeface="+mn-ea"/>
            </a:rPr>
            <a:t>, </a:t>
          </a:r>
          <a:r>
            <a:rPr lang="ko-KR" altLang="en-US" sz="1400" b="1" dirty="0">
              <a:latin typeface="+mn-ea"/>
            </a:rPr>
            <a:t>공공이 계획한 사업을 민간이 민간 금융을 중심으로 자금을 조달하여 추진하는 방식</a:t>
          </a:r>
          <a:r>
            <a:rPr lang="ko-KR" altLang="en-US" sz="1400" dirty="0">
              <a:latin typeface="+mn-ea"/>
            </a:rPr>
            <a:t>은 공공성을 확보하기에 한계</a:t>
          </a:r>
          <a:endParaRPr lang="ko-KR" altLang="en-US" sz="1400" dirty="0"/>
        </a:p>
      </dgm:t>
    </dgm:pt>
    <dgm:pt modelId="{A384781C-8CF2-4341-BDE8-BE0824983788}" type="parTrans" cxnId="{D34F27E8-0FD0-465E-9C53-861A60AC67AD}">
      <dgm:prSet/>
      <dgm:spPr/>
      <dgm:t>
        <a:bodyPr/>
        <a:lstStyle/>
        <a:p>
          <a:pPr latinLnBrk="1"/>
          <a:endParaRPr lang="ko-KR" altLang="en-US"/>
        </a:p>
      </dgm:t>
    </dgm:pt>
    <dgm:pt modelId="{548E5152-FC62-4BB9-ABC2-E7E36AE3DA95}" type="sibTrans" cxnId="{D34F27E8-0FD0-465E-9C53-861A60AC67AD}">
      <dgm:prSet/>
      <dgm:spPr/>
      <dgm:t>
        <a:bodyPr/>
        <a:lstStyle/>
        <a:p>
          <a:pPr latinLnBrk="1"/>
          <a:endParaRPr lang="ko-KR" altLang="en-US"/>
        </a:p>
      </dgm:t>
    </dgm:pt>
    <dgm:pt modelId="{AD497CA7-017F-41A1-8A72-B2AF17C3F2E3}">
      <dgm:prSet phldrT="[텍스트]"/>
      <dgm:spPr/>
      <dgm:t>
        <a:bodyPr/>
        <a:lstStyle/>
        <a:p>
          <a:pPr latinLnBrk="1"/>
          <a:r>
            <a:rPr lang="ko-KR" altLang="en-US" dirty="0"/>
            <a:t>공기업</a:t>
          </a:r>
          <a:r>
            <a:rPr lang="en-US" altLang="ko-KR" dirty="0"/>
            <a:t>?</a:t>
          </a:r>
          <a:endParaRPr lang="ko-KR" altLang="en-US" dirty="0"/>
        </a:p>
      </dgm:t>
    </dgm:pt>
    <dgm:pt modelId="{6C49EEB8-A580-4549-B2FF-DAB387CE5A89}" type="parTrans" cxnId="{17E5C014-08D8-49A2-B12D-56C8C1862498}">
      <dgm:prSet/>
      <dgm:spPr/>
      <dgm:t>
        <a:bodyPr/>
        <a:lstStyle/>
        <a:p>
          <a:pPr latinLnBrk="1"/>
          <a:endParaRPr lang="ko-KR" altLang="en-US"/>
        </a:p>
      </dgm:t>
    </dgm:pt>
    <dgm:pt modelId="{314F4193-990E-4EF5-B743-F2C056309AA6}" type="sibTrans" cxnId="{17E5C014-08D8-49A2-B12D-56C8C1862498}">
      <dgm:prSet/>
      <dgm:spPr/>
      <dgm:t>
        <a:bodyPr/>
        <a:lstStyle/>
        <a:p>
          <a:pPr latinLnBrk="1"/>
          <a:endParaRPr lang="ko-KR" altLang="en-US"/>
        </a:p>
      </dgm:t>
    </dgm:pt>
    <dgm:pt modelId="{612E7375-1048-446A-835E-0714B1F5E42A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n-ea"/>
            </a:rPr>
            <a:t>발전공기업이 소유한다는 사실만으로 공공성이 확보되는 것은 아님</a:t>
          </a:r>
          <a:r>
            <a:rPr lang="en-US" altLang="ko-KR" sz="1400" dirty="0">
              <a:latin typeface="+mn-ea"/>
            </a:rPr>
            <a:t>. </a:t>
          </a:r>
          <a:r>
            <a:rPr lang="ko-KR" altLang="en-US" sz="1400" dirty="0">
              <a:latin typeface="+mn-ea"/>
            </a:rPr>
            <a:t>이윤 추구를 우선시하는 발전공기업이 현재의 재생에너지 산업 구조와 정책 속에서 사업하는 것으로는 공공성을 보장하기 어려움</a:t>
          </a:r>
          <a:r>
            <a:rPr lang="en-US" altLang="ko-KR" sz="1400" b="1" dirty="0">
              <a:latin typeface="+mn-ea"/>
            </a:rPr>
            <a:t>. </a:t>
          </a:r>
          <a:r>
            <a:rPr lang="ko-KR" altLang="en-US" sz="1400" b="1" dirty="0">
              <a:latin typeface="+mn-ea"/>
            </a:rPr>
            <a:t>민주적 통제와 운영</a:t>
          </a:r>
          <a:r>
            <a:rPr lang="ko-KR" altLang="en-US" sz="1400" dirty="0">
              <a:latin typeface="+mn-ea"/>
            </a:rPr>
            <a:t>이 중요</a:t>
          </a:r>
          <a:r>
            <a:rPr lang="en-US" altLang="ko-KR" sz="1400" dirty="0">
              <a:latin typeface="+mn-ea"/>
            </a:rPr>
            <a:t>. </a:t>
          </a:r>
          <a:r>
            <a:rPr lang="ko-KR" altLang="en-US" sz="1400" dirty="0">
              <a:latin typeface="+mn-ea"/>
            </a:rPr>
            <a:t>발전공기업의 성격과</a:t>
          </a:r>
          <a:r>
            <a:rPr lang="en-US" altLang="ko-KR" sz="1400" dirty="0">
              <a:latin typeface="+mn-ea"/>
            </a:rPr>
            <a:t> </a:t>
          </a:r>
          <a:r>
            <a:rPr lang="ko-KR" altLang="en-US" sz="1400" dirty="0">
              <a:latin typeface="+mn-ea"/>
            </a:rPr>
            <a:t>재생에너지 산업 구조를 바꿔야 함</a:t>
          </a:r>
          <a:r>
            <a:rPr lang="en-US" altLang="ko-KR" sz="1400" dirty="0">
              <a:latin typeface="+mn-ea"/>
            </a:rPr>
            <a:t>.</a:t>
          </a:r>
          <a:endParaRPr lang="ko-KR" altLang="en-US" sz="1400" dirty="0"/>
        </a:p>
      </dgm:t>
    </dgm:pt>
    <dgm:pt modelId="{28116912-FAE5-4807-BB21-40208F2DE2F4}" type="parTrans" cxnId="{82310F82-C255-44AD-B015-536502ADF5AC}">
      <dgm:prSet/>
      <dgm:spPr/>
      <dgm:t>
        <a:bodyPr/>
        <a:lstStyle/>
        <a:p>
          <a:pPr latinLnBrk="1"/>
          <a:endParaRPr lang="ko-KR" altLang="en-US"/>
        </a:p>
      </dgm:t>
    </dgm:pt>
    <dgm:pt modelId="{DAF5FE8D-7A52-4490-B50C-24F59B1EFEFB}" type="sibTrans" cxnId="{82310F82-C255-44AD-B015-536502ADF5AC}">
      <dgm:prSet/>
      <dgm:spPr/>
      <dgm:t>
        <a:bodyPr/>
        <a:lstStyle/>
        <a:p>
          <a:pPr latinLnBrk="1"/>
          <a:endParaRPr lang="ko-KR" altLang="en-US"/>
        </a:p>
      </dgm:t>
    </dgm:pt>
    <dgm:pt modelId="{1F091A8E-919E-4BE1-A76E-9A29E8C841B0}" type="pres">
      <dgm:prSet presAssocID="{CA5843EA-431A-4421-B4DB-7696DB235175}" presName="linearFlow" presStyleCnt="0">
        <dgm:presLayoutVars>
          <dgm:dir/>
          <dgm:animLvl val="lvl"/>
          <dgm:resizeHandles val="exact"/>
        </dgm:presLayoutVars>
      </dgm:prSet>
      <dgm:spPr/>
    </dgm:pt>
    <dgm:pt modelId="{D861D5EB-A6F6-4B5C-A3FA-5F4EFA3E6C3A}" type="pres">
      <dgm:prSet presAssocID="{1901BF40-F0CC-400E-B3E4-1917954C8173}" presName="composite" presStyleCnt="0"/>
      <dgm:spPr/>
    </dgm:pt>
    <dgm:pt modelId="{E304757E-CC20-4E6B-B171-C0CFF8AB8B07}" type="pres">
      <dgm:prSet presAssocID="{1901BF40-F0CC-400E-B3E4-1917954C817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7FEF037-748C-4A5F-AB38-CF0F5B4AB409}" type="pres">
      <dgm:prSet presAssocID="{1901BF40-F0CC-400E-B3E4-1917954C8173}" presName="descendantText" presStyleLbl="alignAcc1" presStyleIdx="0" presStyleCnt="3">
        <dgm:presLayoutVars>
          <dgm:bulletEnabled val="1"/>
        </dgm:presLayoutVars>
      </dgm:prSet>
      <dgm:spPr/>
    </dgm:pt>
    <dgm:pt modelId="{A97051C8-2696-429C-A994-621ADCB3DA23}" type="pres">
      <dgm:prSet presAssocID="{6C8C0BCC-5BFA-45BD-A68A-40CCAF13C95D}" presName="sp" presStyleCnt="0"/>
      <dgm:spPr/>
    </dgm:pt>
    <dgm:pt modelId="{9873CB1C-7723-428F-B4F1-1EA6757461F9}" type="pres">
      <dgm:prSet presAssocID="{ABA2E0D7-F351-4990-995E-582BFF12CAD1}" presName="composite" presStyleCnt="0"/>
      <dgm:spPr/>
    </dgm:pt>
    <dgm:pt modelId="{B12FB4BB-EB90-44E2-8DBA-4A98A2D12988}" type="pres">
      <dgm:prSet presAssocID="{ABA2E0D7-F351-4990-995E-582BFF12CA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2FA1F37-D06A-41B1-ABE7-18B75E12F9C7}" type="pres">
      <dgm:prSet presAssocID="{ABA2E0D7-F351-4990-995E-582BFF12CAD1}" presName="descendantText" presStyleLbl="alignAcc1" presStyleIdx="1" presStyleCnt="3">
        <dgm:presLayoutVars>
          <dgm:bulletEnabled val="1"/>
        </dgm:presLayoutVars>
      </dgm:prSet>
      <dgm:spPr/>
    </dgm:pt>
    <dgm:pt modelId="{808A5126-D56C-41E2-BAD6-D7F6872285B3}" type="pres">
      <dgm:prSet presAssocID="{968121CC-2038-4437-8D60-EFBE43B7647A}" presName="sp" presStyleCnt="0"/>
      <dgm:spPr/>
    </dgm:pt>
    <dgm:pt modelId="{6EB175A8-4B9A-4E83-A5A0-06C47E2FAE93}" type="pres">
      <dgm:prSet presAssocID="{AD497CA7-017F-41A1-8A72-B2AF17C3F2E3}" presName="composite" presStyleCnt="0"/>
      <dgm:spPr/>
    </dgm:pt>
    <dgm:pt modelId="{0A9708F3-E465-45E4-B330-F8451CAFAC4B}" type="pres">
      <dgm:prSet presAssocID="{AD497CA7-017F-41A1-8A72-B2AF17C3F2E3}" presName="parentText" presStyleLbl="alignNode1" presStyleIdx="2" presStyleCnt="3" custScaleY="125752" custLinFactNeighborY="-2717">
        <dgm:presLayoutVars>
          <dgm:chMax val="1"/>
          <dgm:bulletEnabled val="1"/>
        </dgm:presLayoutVars>
      </dgm:prSet>
      <dgm:spPr/>
    </dgm:pt>
    <dgm:pt modelId="{35610B68-A183-4DAA-9FA2-9979629475AB}" type="pres">
      <dgm:prSet presAssocID="{AD497CA7-017F-41A1-8A72-B2AF17C3F2E3}" presName="descendantText" presStyleLbl="alignAcc1" presStyleIdx="2" presStyleCnt="3" custScaleY="148520">
        <dgm:presLayoutVars>
          <dgm:bulletEnabled val="1"/>
        </dgm:presLayoutVars>
      </dgm:prSet>
      <dgm:spPr/>
    </dgm:pt>
  </dgm:ptLst>
  <dgm:cxnLst>
    <dgm:cxn modelId="{17E5C014-08D8-49A2-B12D-56C8C1862498}" srcId="{CA5843EA-431A-4421-B4DB-7696DB235175}" destId="{AD497CA7-017F-41A1-8A72-B2AF17C3F2E3}" srcOrd="2" destOrd="0" parTransId="{6C49EEB8-A580-4549-B2FF-DAB387CE5A89}" sibTransId="{314F4193-990E-4EF5-B743-F2C056309AA6}"/>
    <dgm:cxn modelId="{6B78C76E-DB0B-43AF-84E4-F8EE7EA7DE87}" type="presOf" srcId="{DE5880C5-AF6A-47ED-910E-158FE2B9816B}" destId="{F7FEF037-748C-4A5F-AB38-CF0F5B4AB409}" srcOrd="0" destOrd="0" presId="urn:microsoft.com/office/officeart/2005/8/layout/chevron2"/>
    <dgm:cxn modelId="{0F53A370-E606-4A2A-B75E-12FEE5E683CC}" srcId="{CA5843EA-431A-4421-B4DB-7696DB235175}" destId="{ABA2E0D7-F351-4990-995E-582BFF12CAD1}" srcOrd="1" destOrd="0" parTransId="{69655E78-0117-4B81-86AC-755DBA2CB340}" sibTransId="{968121CC-2038-4437-8D60-EFBE43B7647A}"/>
    <dgm:cxn modelId="{FE62FC52-B590-4BCC-AD80-324D1EE38E48}" type="presOf" srcId="{CA5843EA-431A-4421-B4DB-7696DB235175}" destId="{1F091A8E-919E-4BE1-A76E-9A29E8C841B0}" srcOrd="0" destOrd="0" presId="urn:microsoft.com/office/officeart/2005/8/layout/chevron2"/>
    <dgm:cxn modelId="{82310F82-C255-44AD-B015-536502ADF5AC}" srcId="{AD497CA7-017F-41A1-8A72-B2AF17C3F2E3}" destId="{612E7375-1048-446A-835E-0714B1F5E42A}" srcOrd="0" destOrd="0" parTransId="{28116912-FAE5-4807-BB21-40208F2DE2F4}" sibTransId="{DAF5FE8D-7A52-4490-B50C-24F59B1EFEFB}"/>
    <dgm:cxn modelId="{0459DA9C-EA9D-4D5D-BA20-E3ED9A834657}" type="presOf" srcId="{ABA2E0D7-F351-4990-995E-582BFF12CAD1}" destId="{B12FB4BB-EB90-44E2-8DBA-4A98A2D12988}" srcOrd="0" destOrd="0" presId="urn:microsoft.com/office/officeart/2005/8/layout/chevron2"/>
    <dgm:cxn modelId="{7DE8F7AB-0D16-42EB-9EE3-86040A06523A}" srcId="{CA5843EA-431A-4421-B4DB-7696DB235175}" destId="{1901BF40-F0CC-400E-B3E4-1917954C8173}" srcOrd="0" destOrd="0" parTransId="{F18ECC55-F428-48E4-A285-C41C46117EA2}" sibTransId="{6C8C0BCC-5BFA-45BD-A68A-40CCAF13C95D}"/>
    <dgm:cxn modelId="{EC7329E1-C4B3-4209-8EDB-E900FF523E2B}" type="presOf" srcId="{1901BF40-F0CC-400E-B3E4-1917954C8173}" destId="{E304757E-CC20-4E6B-B171-C0CFF8AB8B07}" srcOrd="0" destOrd="0" presId="urn:microsoft.com/office/officeart/2005/8/layout/chevron2"/>
    <dgm:cxn modelId="{85F9D3E6-B52B-4A3B-A573-C27037C20686}" type="presOf" srcId="{524990A8-E0D4-48B4-8F31-2C80C6E2261D}" destId="{B2FA1F37-D06A-41B1-ABE7-18B75E12F9C7}" srcOrd="0" destOrd="0" presId="urn:microsoft.com/office/officeart/2005/8/layout/chevron2"/>
    <dgm:cxn modelId="{D34F27E8-0FD0-465E-9C53-861A60AC67AD}" srcId="{ABA2E0D7-F351-4990-995E-582BFF12CAD1}" destId="{524990A8-E0D4-48B4-8F31-2C80C6E2261D}" srcOrd="0" destOrd="0" parTransId="{A384781C-8CF2-4341-BDE8-BE0824983788}" sibTransId="{548E5152-FC62-4BB9-ABC2-E7E36AE3DA95}"/>
    <dgm:cxn modelId="{C9BFD2EF-FF3E-4035-9F6D-C126845B15FF}" type="presOf" srcId="{612E7375-1048-446A-835E-0714B1F5E42A}" destId="{35610B68-A183-4DAA-9FA2-9979629475AB}" srcOrd="0" destOrd="0" presId="urn:microsoft.com/office/officeart/2005/8/layout/chevron2"/>
    <dgm:cxn modelId="{386954F3-DF2D-439A-83B5-8DF6CF7390B1}" type="presOf" srcId="{AD497CA7-017F-41A1-8A72-B2AF17C3F2E3}" destId="{0A9708F3-E465-45E4-B330-F8451CAFAC4B}" srcOrd="0" destOrd="0" presId="urn:microsoft.com/office/officeart/2005/8/layout/chevron2"/>
    <dgm:cxn modelId="{CD3765FF-DCCC-47AE-98EB-52D929D648DD}" srcId="{1901BF40-F0CC-400E-B3E4-1917954C8173}" destId="{DE5880C5-AF6A-47ED-910E-158FE2B9816B}" srcOrd="0" destOrd="0" parTransId="{F71F9B62-24D9-4091-B75B-1E624E47BC8F}" sibTransId="{2A1517E2-23B0-42F0-85DE-0205BC931CFB}"/>
    <dgm:cxn modelId="{A88A7AFA-7076-46A4-96B0-3E0B43B82BE1}" type="presParOf" srcId="{1F091A8E-919E-4BE1-A76E-9A29E8C841B0}" destId="{D861D5EB-A6F6-4B5C-A3FA-5F4EFA3E6C3A}" srcOrd="0" destOrd="0" presId="urn:microsoft.com/office/officeart/2005/8/layout/chevron2"/>
    <dgm:cxn modelId="{E6ABAE45-B87D-4ACD-8C77-4F41F06D20D0}" type="presParOf" srcId="{D861D5EB-A6F6-4B5C-A3FA-5F4EFA3E6C3A}" destId="{E304757E-CC20-4E6B-B171-C0CFF8AB8B07}" srcOrd="0" destOrd="0" presId="urn:microsoft.com/office/officeart/2005/8/layout/chevron2"/>
    <dgm:cxn modelId="{0DF52882-DB57-4C38-A301-E26E6114CEB1}" type="presParOf" srcId="{D861D5EB-A6F6-4B5C-A3FA-5F4EFA3E6C3A}" destId="{F7FEF037-748C-4A5F-AB38-CF0F5B4AB409}" srcOrd="1" destOrd="0" presId="urn:microsoft.com/office/officeart/2005/8/layout/chevron2"/>
    <dgm:cxn modelId="{D8041E30-5129-49F4-9E60-D51247235541}" type="presParOf" srcId="{1F091A8E-919E-4BE1-A76E-9A29E8C841B0}" destId="{A97051C8-2696-429C-A994-621ADCB3DA23}" srcOrd="1" destOrd="0" presId="urn:microsoft.com/office/officeart/2005/8/layout/chevron2"/>
    <dgm:cxn modelId="{31238728-FB73-43FE-AEF0-E2D25616F7F0}" type="presParOf" srcId="{1F091A8E-919E-4BE1-A76E-9A29E8C841B0}" destId="{9873CB1C-7723-428F-B4F1-1EA6757461F9}" srcOrd="2" destOrd="0" presId="urn:microsoft.com/office/officeart/2005/8/layout/chevron2"/>
    <dgm:cxn modelId="{23FE1B53-D355-4334-9D1C-7198E2784326}" type="presParOf" srcId="{9873CB1C-7723-428F-B4F1-1EA6757461F9}" destId="{B12FB4BB-EB90-44E2-8DBA-4A98A2D12988}" srcOrd="0" destOrd="0" presId="urn:microsoft.com/office/officeart/2005/8/layout/chevron2"/>
    <dgm:cxn modelId="{31229606-A072-4E81-88CC-E74A67BAF7CC}" type="presParOf" srcId="{9873CB1C-7723-428F-B4F1-1EA6757461F9}" destId="{B2FA1F37-D06A-41B1-ABE7-18B75E12F9C7}" srcOrd="1" destOrd="0" presId="urn:microsoft.com/office/officeart/2005/8/layout/chevron2"/>
    <dgm:cxn modelId="{0F0FD74E-9D62-47EF-B457-6880B3313032}" type="presParOf" srcId="{1F091A8E-919E-4BE1-A76E-9A29E8C841B0}" destId="{808A5126-D56C-41E2-BAD6-D7F6872285B3}" srcOrd="3" destOrd="0" presId="urn:microsoft.com/office/officeart/2005/8/layout/chevron2"/>
    <dgm:cxn modelId="{2C2DAEF3-284D-4082-8173-2F1815E27129}" type="presParOf" srcId="{1F091A8E-919E-4BE1-A76E-9A29E8C841B0}" destId="{6EB175A8-4B9A-4E83-A5A0-06C47E2FAE93}" srcOrd="4" destOrd="0" presId="urn:microsoft.com/office/officeart/2005/8/layout/chevron2"/>
    <dgm:cxn modelId="{91809108-97F7-4BFC-93AE-910348FDAFD4}" type="presParOf" srcId="{6EB175A8-4B9A-4E83-A5A0-06C47E2FAE93}" destId="{0A9708F3-E465-45E4-B330-F8451CAFAC4B}" srcOrd="0" destOrd="0" presId="urn:microsoft.com/office/officeart/2005/8/layout/chevron2"/>
    <dgm:cxn modelId="{BEDD92C6-A546-4586-98E9-A5C1466B365F}" type="presParOf" srcId="{6EB175A8-4B9A-4E83-A5A0-06C47E2FAE93}" destId="{35610B68-A183-4DAA-9FA2-9979629475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943A08-F88D-45B2-933C-9B3E1153268F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14D6F863-410E-4994-A98C-ADA2B1503707}">
      <dgm:prSet phldrT="[텍스트]"/>
      <dgm:spPr/>
      <dgm:t>
        <a:bodyPr/>
        <a:lstStyle/>
        <a:p>
          <a:pPr latinLnBrk="1"/>
          <a:r>
            <a:rPr lang="ko-KR" altLang="en-US" dirty="0"/>
            <a:t>효과</a:t>
          </a:r>
        </a:p>
      </dgm:t>
    </dgm:pt>
    <dgm:pt modelId="{277994BF-3570-4E83-8B5B-1141FBD53694}" type="parTrans" cxnId="{7A4BE22E-E453-4FB0-A118-80C429486E2E}">
      <dgm:prSet/>
      <dgm:spPr/>
      <dgm:t>
        <a:bodyPr/>
        <a:lstStyle/>
        <a:p>
          <a:pPr latinLnBrk="1"/>
          <a:endParaRPr lang="ko-KR" altLang="en-US"/>
        </a:p>
      </dgm:t>
    </dgm:pt>
    <dgm:pt modelId="{DFE9CD59-A053-44B0-B25F-F7E20B9C4610}" type="sibTrans" cxnId="{7A4BE22E-E453-4FB0-A118-80C429486E2E}">
      <dgm:prSet/>
      <dgm:spPr/>
      <dgm:t>
        <a:bodyPr/>
        <a:lstStyle/>
        <a:p>
          <a:pPr latinLnBrk="1"/>
          <a:endParaRPr lang="ko-KR" altLang="en-US"/>
        </a:p>
      </dgm:t>
    </dgm:pt>
    <dgm:pt modelId="{ABAF805F-A667-4343-9185-CB3B524D1C2A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600" b="1" spc="-150" dirty="0"/>
            <a:t>신속하고  계획적인 재생에너지 전환</a:t>
          </a:r>
        </a:p>
      </dgm:t>
    </dgm:pt>
    <dgm:pt modelId="{73CE7174-AB13-4372-A10C-A47BEF72FB8C}" type="parTrans" cxnId="{C6B9B3FE-57DA-4B86-91BF-BB6B47F4C765}">
      <dgm:prSet/>
      <dgm:spPr/>
      <dgm:t>
        <a:bodyPr/>
        <a:lstStyle/>
        <a:p>
          <a:pPr latinLnBrk="1"/>
          <a:endParaRPr lang="ko-KR" altLang="en-US"/>
        </a:p>
      </dgm:t>
    </dgm:pt>
    <dgm:pt modelId="{DBA27DCE-E2FA-4B48-AABA-7065FBB54017}" type="sibTrans" cxnId="{C6B9B3FE-57DA-4B86-91BF-BB6B47F4C765}">
      <dgm:prSet/>
      <dgm:spPr/>
      <dgm:t>
        <a:bodyPr/>
        <a:lstStyle/>
        <a:p>
          <a:pPr latinLnBrk="1"/>
          <a:endParaRPr lang="ko-KR" altLang="en-US"/>
        </a:p>
      </dgm:t>
    </dgm:pt>
    <dgm:pt modelId="{D4517A45-0BAC-4F00-A9F2-3EE8052B24D5}">
      <dgm:prSet phldrT="[텍스트]" custT="1"/>
      <dgm:spPr/>
      <dgm:t>
        <a:bodyPr/>
        <a:lstStyle/>
        <a:p>
          <a:pPr latinLnBrk="1"/>
          <a:r>
            <a:rPr lang="ko-KR" altLang="en-US" sz="1600" b="1" strike="noStrike" spc="-150" dirty="0"/>
            <a:t>환경 파괴와 인권 침해   방지</a:t>
          </a:r>
        </a:p>
      </dgm:t>
    </dgm:pt>
    <dgm:pt modelId="{587EE14D-8341-439C-890B-0231DFE716E3}" type="parTrans" cxnId="{97FE4A0E-7E41-475F-AE5F-FBA3B6AB4AA1}">
      <dgm:prSet/>
      <dgm:spPr/>
      <dgm:t>
        <a:bodyPr/>
        <a:lstStyle/>
        <a:p>
          <a:pPr latinLnBrk="1"/>
          <a:endParaRPr lang="ko-KR" altLang="en-US"/>
        </a:p>
      </dgm:t>
    </dgm:pt>
    <dgm:pt modelId="{592EAE05-3705-4151-865D-69A0EAB073F2}" type="sibTrans" cxnId="{97FE4A0E-7E41-475F-AE5F-FBA3B6AB4AA1}">
      <dgm:prSet/>
      <dgm:spPr/>
      <dgm:t>
        <a:bodyPr/>
        <a:lstStyle/>
        <a:p>
          <a:pPr latinLnBrk="1"/>
          <a:endParaRPr lang="ko-KR" altLang="en-US"/>
        </a:p>
      </dgm:t>
    </dgm:pt>
    <dgm:pt modelId="{CDA696D3-FD83-45FC-B66B-460743665C71}">
      <dgm:prSet phldrT="[텍스트]"/>
      <dgm:spPr/>
      <dgm:t>
        <a:bodyPr/>
        <a:lstStyle/>
        <a:p>
          <a:pPr latinLnBrk="1"/>
          <a:r>
            <a:rPr lang="ko-KR" altLang="en-US" b="1" spc="-150" dirty="0"/>
            <a:t>저렴한 자금 조달과 이익 공유</a:t>
          </a:r>
        </a:p>
      </dgm:t>
    </dgm:pt>
    <dgm:pt modelId="{E964232E-F26E-4F6E-9F1A-B368F7F68CCF}" type="parTrans" cxnId="{78093743-46C5-4A5B-983E-11767186CEC9}">
      <dgm:prSet/>
      <dgm:spPr/>
      <dgm:t>
        <a:bodyPr/>
        <a:lstStyle/>
        <a:p>
          <a:pPr latinLnBrk="1"/>
          <a:endParaRPr lang="ko-KR" altLang="en-US"/>
        </a:p>
      </dgm:t>
    </dgm:pt>
    <dgm:pt modelId="{B0376E21-B5E9-4ECC-8C69-82516B0FF9A4}" type="sibTrans" cxnId="{78093743-46C5-4A5B-983E-11767186CEC9}">
      <dgm:prSet/>
      <dgm:spPr/>
      <dgm:t>
        <a:bodyPr/>
        <a:lstStyle/>
        <a:p>
          <a:pPr latinLnBrk="1"/>
          <a:endParaRPr lang="ko-KR" altLang="en-US"/>
        </a:p>
      </dgm:t>
    </dgm:pt>
    <dgm:pt modelId="{DBF01DDC-51BC-47CC-A754-692BF97C226A}">
      <dgm:prSet phldrT="[텍스트]"/>
      <dgm:spPr/>
      <dgm:t>
        <a:bodyPr/>
        <a:lstStyle/>
        <a:p>
          <a:pPr latinLnBrk="1"/>
          <a:r>
            <a:rPr lang="ko-KR" altLang="en-US" b="1" spc="-150" dirty="0"/>
            <a:t>노동자 고용 보장과 녹색일자리 창출</a:t>
          </a:r>
        </a:p>
      </dgm:t>
    </dgm:pt>
    <dgm:pt modelId="{1441021E-EF37-4464-97AB-EDC577126A43}" type="parTrans" cxnId="{FE8DC34F-166C-4AD9-A4C6-1337E2E25FA8}">
      <dgm:prSet/>
      <dgm:spPr/>
      <dgm:t>
        <a:bodyPr/>
        <a:lstStyle/>
        <a:p>
          <a:pPr latinLnBrk="1"/>
          <a:endParaRPr lang="ko-KR" altLang="en-US"/>
        </a:p>
      </dgm:t>
    </dgm:pt>
    <dgm:pt modelId="{6C53DB18-6EA5-4FEB-9241-E883AE1C36D4}" type="sibTrans" cxnId="{FE8DC34F-166C-4AD9-A4C6-1337E2E25FA8}">
      <dgm:prSet/>
      <dgm:spPr/>
      <dgm:t>
        <a:bodyPr/>
        <a:lstStyle/>
        <a:p>
          <a:pPr latinLnBrk="1"/>
          <a:endParaRPr lang="ko-KR" altLang="en-US"/>
        </a:p>
      </dgm:t>
    </dgm:pt>
    <dgm:pt modelId="{A8379C72-8612-41B9-B89F-610BF1FBECA5}" type="pres">
      <dgm:prSet presAssocID="{14943A08-F88D-45B2-933C-9B3E1153268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8356C0-D9D6-4E25-99AE-81474645396E}" type="pres">
      <dgm:prSet presAssocID="{14D6F863-410E-4994-A98C-ADA2B1503707}" presName="centerShape" presStyleLbl="node0" presStyleIdx="0" presStyleCnt="1"/>
      <dgm:spPr/>
    </dgm:pt>
    <dgm:pt modelId="{D865F120-AF99-4CE4-8CB1-B647BBFF2E4B}" type="pres">
      <dgm:prSet presAssocID="{73CE7174-AB13-4372-A10C-A47BEF72FB8C}" presName="Name9" presStyleLbl="parChTrans1D2" presStyleIdx="0" presStyleCnt="4"/>
      <dgm:spPr/>
    </dgm:pt>
    <dgm:pt modelId="{5A88C1A9-A73C-4983-AF1B-CF7460E6FA4D}" type="pres">
      <dgm:prSet presAssocID="{73CE7174-AB13-4372-A10C-A47BEF72FB8C}" presName="connTx" presStyleLbl="parChTrans1D2" presStyleIdx="0" presStyleCnt="4"/>
      <dgm:spPr/>
    </dgm:pt>
    <dgm:pt modelId="{EF749144-BCA3-4589-8C6A-E207C9283E6A}" type="pres">
      <dgm:prSet presAssocID="{ABAF805F-A667-4343-9185-CB3B524D1C2A}" presName="node" presStyleLbl="node1" presStyleIdx="0" presStyleCnt="4">
        <dgm:presLayoutVars>
          <dgm:bulletEnabled val="1"/>
        </dgm:presLayoutVars>
      </dgm:prSet>
      <dgm:spPr/>
    </dgm:pt>
    <dgm:pt modelId="{F1A350BE-B657-4BFF-B979-30120D4E6B63}" type="pres">
      <dgm:prSet presAssocID="{587EE14D-8341-439C-890B-0231DFE716E3}" presName="Name9" presStyleLbl="parChTrans1D2" presStyleIdx="1" presStyleCnt="4"/>
      <dgm:spPr/>
    </dgm:pt>
    <dgm:pt modelId="{EB7C3983-FA81-418D-AA2B-C275A1393059}" type="pres">
      <dgm:prSet presAssocID="{587EE14D-8341-439C-890B-0231DFE716E3}" presName="connTx" presStyleLbl="parChTrans1D2" presStyleIdx="1" presStyleCnt="4"/>
      <dgm:spPr/>
    </dgm:pt>
    <dgm:pt modelId="{48BDE983-BC8E-49EE-96A3-30A9D08AFDA7}" type="pres">
      <dgm:prSet presAssocID="{D4517A45-0BAC-4F00-A9F2-3EE8052B24D5}" presName="node" presStyleLbl="node1" presStyleIdx="1" presStyleCnt="4">
        <dgm:presLayoutVars>
          <dgm:bulletEnabled val="1"/>
        </dgm:presLayoutVars>
      </dgm:prSet>
      <dgm:spPr/>
    </dgm:pt>
    <dgm:pt modelId="{62FFC75F-4BCF-4FA5-90BB-E298F743B13B}" type="pres">
      <dgm:prSet presAssocID="{E964232E-F26E-4F6E-9F1A-B368F7F68CCF}" presName="Name9" presStyleLbl="parChTrans1D2" presStyleIdx="2" presStyleCnt="4"/>
      <dgm:spPr/>
    </dgm:pt>
    <dgm:pt modelId="{0BF251BC-8ABA-47FC-A966-BA518D5EDA83}" type="pres">
      <dgm:prSet presAssocID="{E964232E-F26E-4F6E-9F1A-B368F7F68CCF}" presName="connTx" presStyleLbl="parChTrans1D2" presStyleIdx="2" presStyleCnt="4"/>
      <dgm:spPr/>
    </dgm:pt>
    <dgm:pt modelId="{77CEFB99-C26B-4ECC-8585-069E7F0AE9A3}" type="pres">
      <dgm:prSet presAssocID="{CDA696D3-FD83-45FC-B66B-460743665C71}" presName="node" presStyleLbl="node1" presStyleIdx="2" presStyleCnt="4">
        <dgm:presLayoutVars>
          <dgm:bulletEnabled val="1"/>
        </dgm:presLayoutVars>
      </dgm:prSet>
      <dgm:spPr/>
    </dgm:pt>
    <dgm:pt modelId="{6E14189A-0748-4B4B-A2AF-04B82252EC7D}" type="pres">
      <dgm:prSet presAssocID="{1441021E-EF37-4464-97AB-EDC577126A43}" presName="Name9" presStyleLbl="parChTrans1D2" presStyleIdx="3" presStyleCnt="4"/>
      <dgm:spPr/>
    </dgm:pt>
    <dgm:pt modelId="{C18BDA03-F4B0-4EE1-AEE6-22F4202B47B6}" type="pres">
      <dgm:prSet presAssocID="{1441021E-EF37-4464-97AB-EDC577126A43}" presName="connTx" presStyleLbl="parChTrans1D2" presStyleIdx="3" presStyleCnt="4"/>
      <dgm:spPr/>
    </dgm:pt>
    <dgm:pt modelId="{EEEF6039-735B-4DB8-9422-D9765C6D9AC9}" type="pres">
      <dgm:prSet presAssocID="{DBF01DDC-51BC-47CC-A754-692BF97C226A}" presName="node" presStyleLbl="node1" presStyleIdx="3" presStyleCnt="4">
        <dgm:presLayoutVars>
          <dgm:bulletEnabled val="1"/>
        </dgm:presLayoutVars>
      </dgm:prSet>
      <dgm:spPr/>
    </dgm:pt>
  </dgm:ptLst>
  <dgm:cxnLst>
    <dgm:cxn modelId="{53DCDC02-F909-4688-9F69-231C4FE1752F}" type="presOf" srcId="{E964232E-F26E-4F6E-9F1A-B368F7F68CCF}" destId="{0BF251BC-8ABA-47FC-A966-BA518D5EDA83}" srcOrd="1" destOrd="0" presId="urn:microsoft.com/office/officeart/2005/8/layout/radial1"/>
    <dgm:cxn modelId="{8C64440E-B841-4A2E-91CD-C2A5E08C80D9}" type="presOf" srcId="{ABAF805F-A667-4343-9185-CB3B524D1C2A}" destId="{EF749144-BCA3-4589-8C6A-E207C9283E6A}" srcOrd="0" destOrd="0" presId="urn:microsoft.com/office/officeart/2005/8/layout/radial1"/>
    <dgm:cxn modelId="{97FE4A0E-7E41-475F-AE5F-FBA3B6AB4AA1}" srcId="{14D6F863-410E-4994-A98C-ADA2B1503707}" destId="{D4517A45-0BAC-4F00-A9F2-3EE8052B24D5}" srcOrd="1" destOrd="0" parTransId="{587EE14D-8341-439C-890B-0231DFE716E3}" sibTransId="{592EAE05-3705-4151-865D-69A0EAB073F2}"/>
    <dgm:cxn modelId="{7A4BE22E-E453-4FB0-A118-80C429486E2E}" srcId="{14943A08-F88D-45B2-933C-9B3E1153268F}" destId="{14D6F863-410E-4994-A98C-ADA2B1503707}" srcOrd="0" destOrd="0" parTransId="{277994BF-3570-4E83-8B5B-1141FBD53694}" sibTransId="{DFE9CD59-A053-44B0-B25F-F7E20B9C4610}"/>
    <dgm:cxn modelId="{399FDB31-3600-44DA-B607-4552714235FA}" type="presOf" srcId="{1441021E-EF37-4464-97AB-EDC577126A43}" destId="{6E14189A-0748-4B4B-A2AF-04B82252EC7D}" srcOrd="0" destOrd="0" presId="urn:microsoft.com/office/officeart/2005/8/layout/radial1"/>
    <dgm:cxn modelId="{BE16CD5B-3A26-44BB-8489-BAAADDE958BD}" type="presOf" srcId="{1441021E-EF37-4464-97AB-EDC577126A43}" destId="{C18BDA03-F4B0-4EE1-AEE6-22F4202B47B6}" srcOrd="1" destOrd="0" presId="urn:microsoft.com/office/officeart/2005/8/layout/radial1"/>
    <dgm:cxn modelId="{6DC4855D-E588-4DD6-BDB1-9C6D7ACAA410}" type="presOf" srcId="{DBF01DDC-51BC-47CC-A754-692BF97C226A}" destId="{EEEF6039-735B-4DB8-9422-D9765C6D9AC9}" srcOrd="0" destOrd="0" presId="urn:microsoft.com/office/officeart/2005/8/layout/radial1"/>
    <dgm:cxn modelId="{78093743-46C5-4A5B-983E-11767186CEC9}" srcId="{14D6F863-410E-4994-A98C-ADA2B1503707}" destId="{CDA696D3-FD83-45FC-B66B-460743665C71}" srcOrd="2" destOrd="0" parTransId="{E964232E-F26E-4F6E-9F1A-B368F7F68CCF}" sibTransId="{B0376E21-B5E9-4ECC-8C69-82516B0FF9A4}"/>
    <dgm:cxn modelId="{9A88E24C-490B-4CD5-9573-6949FDF3BAC5}" type="presOf" srcId="{587EE14D-8341-439C-890B-0231DFE716E3}" destId="{F1A350BE-B657-4BFF-B979-30120D4E6B63}" srcOrd="0" destOrd="0" presId="urn:microsoft.com/office/officeart/2005/8/layout/radial1"/>
    <dgm:cxn modelId="{BA58376E-D462-4D7B-A443-CBC297BF06BF}" type="presOf" srcId="{14D6F863-410E-4994-A98C-ADA2B1503707}" destId="{D08356C0-D9D6-4E25-99AE-81474645396E}" srcOrd="0" destOrd="0" presId="urn:microsoft.com/office/officeart/2005/8/layout/radial1"/>
    <dgm:cxn modelId="{7713C66E-AC44-471E-92F4-183B2D7D27F1}" type="presOf" srcId="{D4517A45-0BAC-4F00-A9F2-3EE8052B24D5}" destId="{48BDE983-BC8E-49EE-96A3-30A9D08AFDA7}" srcOrd="0" destOrd="0" presId="urn:microsoft.com/office/officeart/2005/8/layout/radial1"/>
    <dgm:cxn modelId="{FE8DC34F-166C-4AD9-A4C6-1337E2E25FA8}" srcId="{14D6F863-410E-4994-A98C-ADA2B1503707}" destId="{DBF01DDC-51BC-47CC-A754-692BF97C226A}" srcOrd="3" destOrd="0" parTransId="{1441021E-EF37-4464-97AB-EDC577126A43}" sibTransId="{6C53DB18-6EA5-4FEB-9241-E883AE1C36D4}"/>
    <dgm:cxn modelId="{58A1ED83-DB94-4EBC-BC4F-E1E990FC106C}" type="presOf" srcId="{E964232E-F26E-4F6E-9F1A-B368F7F68CCF}" destId="{62FFC75F-4BCF-4FA5-90BB-E298F743B13B}" srcOrd="0" destOrd="0" presId="urn:microsoft.com/office/officeart/2005/8/layout/radial1"/>
    <dgm:cxn modelId="{30FB649A-B5DF-47B9-82DB-7C0145BB5302}" type="presOf" srcId="{587EE14D-8341-439C-890B-0231DFE716E3}" destId="{EB7C3983-FA81-418D-AA2B-C275A1393059}" srcOrd="1" destOrd="0" presId="urn:microsoft.com/office/officeart/2005/8/layout/radial1"/>
    <dgm:cxn modelId="{D99391B1-9B3E-4C43-95FF-8C2FDF16C38C}" type="presOf" srcId="{CDA696D3-FD83-45FC-B66B-460743665C71}" destId="{77CEFB99-C26B-4ECC-8585-069E7F0AE9A3}" srcOrd="0" destOrd="0" presId="urn:microsoft.com/office/officeart/2005/8/layout/radial1"/>
    <dgm:cxn modelId="{2DCEF6C7-B3E0-4E90-8E4C-DA9146DC521C}" type="presOf" srcId="{73CE7174-AB13-4372-A10C-A47BEF72FB8C}" destId="{D865F120-AF99-4CE4-8CB1-B647BBFF2E4B}" srcOrd="0" destOrd="0" presId="urn:microsoft.com/office/officeart/2005/8/layout/radial1"/>
    <dgm:cxn modelId="{4F5B88D6-B96F-4694-A705-988FCC56BEE7}" type="presOf" srcId="{14943A08-F88D-45B2-933C-9B3E1153268F}" destId="{A8379C72-8612-41B9-B89F-610BF1FBECA5}" srcOrd="0" destOrd="0" presId="urn:microsoft.com/office/officeart/2005/8/layout/radial1"/>
    <dgm:cxn modelId="{97B756FE-DCCB-436F-8FDE-71472A1352C1}" type="presOf" srcId="{73CE7174-AB13-4372-A10C-A47BEF72FB8C}" destId="{5A88C1A9-A73C-4983-AF1B-CF7460E6FA4D}" srcOrd="1" destOrd="0" presId="urn:microsoft.com/office/officeart/2005/8/layout/radial1"/>
    <dgm:cxn modelId="{C6B9B3FE-57DA-4B86-91BF-BB6B47F4C765}" srcId="{14D6F863-410E-4994-A98C-ADA2B1503707}" destId="{ABAF805F-A667-4343-9185-CB3B524D1C2A}" srcOrd="0" destOrd="0" parTransId="{73CE7174-AB13-4372-A10C-A47BEF72FB8C}" sibTransId="{DBA27DCE-E2FA-4B48-AABA-7065FBB54017}"/>
    <dgm:cxn modelId="{D42401AD-6C16-4EC4-BC1A-2D93AE24DF2D}" type="presParOf" srcId="{A8379C72-8612-41B9-B89F-610BF1FBECA5}" destId="{D08356C0-D9D6-4E25-99AE-81474645396E}" srcOrd="0" destOrd="0" presId="urn:microsoft.com/office/officeart/2005/8/layout/radial1"/>
    <dgm:cxn modelId="{BAA6773F-ABC0-41D1-8D33-0E7660E7036F}" type="presParOf" srcId="{A8379C72-8612-41B9-B89F-610BF1FBECA5}" destId="{D865F120-AF99-4CE4-8CB1-B647BBFF2E4B}" srcOrd="1" destOrd="0" presId="urn:microsoft.com/office/officeart/2005/8/layout/radial1"/>
    <dgm:cxn modelId="{49A06C00-716D-4340-9E19-57BEE9DF04BB}" type="presParOf" srcId="{D865F120-AF99-4CE4-8CB1-B647BBFF2E4B}" destId="{5A88C1A9-A73C-4983-AF1B-CF7460E6FA4D}" srcOrd="0" destOrd="0" presId="urn:microsoft.com/office/officeart/2005/8/layout/radial1"/>
    <dgm:cxn modelId="{30BE3E3F-7D45-41E7-A27E-EEACE95DD51C}" type="presParOf" srcId="{A8379C72-8612-41B9-B89F-610BF1FBECA5}" destId="{EF749144-BCA3-4589-8C6A-E207C9283E6A}" srcOrd="2" destOrd="0" presId="urn:microsoft.com/office/officeart/2005/8/layout/radial1"/>
    <dgm:cxn modelId="{E834EE11-3F95-404D-B12D-631A80313ECC}" type="presParOf" srcId="{A8379C72-8612-41B9-B89F-610BF1FBECA5}" destId="{F1A350BE-B657-4BFF-B979-30120D4E6B63}" srcOrd="3" destOrd="0" presId="urn:microsoft.com/office/officeart/2005/8/layout/radial1"/>
    <dgm:cxn modelId="{F6870948-9B33-497A-B792-760F0D5A94D2}" type="presParOf" srcId="{F1A350BE-B657-4BFF-B979-30120D4E6B63}" destId="{EB7C3983-FA81-418D-AA2B-C275A1393059}" srcOrd="0" destOrd="0" presId="urn:microsoft.com/office/officeart/2005/8/layout/radial1"/>
    <dgm:cxn modelId="{101A3C41-C45E-463A-8A95-09076390D616}" type="presParOf" srcId="{A8379C72-8612-41B9-B89F-610BF1FBECA5}" destId="{48BDE983-BC8E-49EE-96A3-30A9D08AFDA7}" srcOrd="4" destOrd="0" presId="urn:microsoft.com/office/officeart/2005/8/layout/radial1"/>
    <dgm:cxn modelId="{98B65108-D697-42E2-B4A3-835DC696C4E8}" type="presParOf" srcId="{A8379C72-8612-41B9-B89F-610BF1FBECA5}" destId="{62FFC75F-4BCF-4FA5-90BB-E298F743B13B}" srcOrd="5" destOrd="0" presId="urn:microsoft.com/office/officeart/2005/8/layout/radial1"/>
    <dgm:cxn modelId="{60675A9A-4092-45E8-8AFD-EED1DA6AE984}" type="presParOf" srcId="{62FFC75F-4BCF-4FA5-90BB-E298F743B13B}" destId="{0BF251BC-8ABA-47FC-A966-BA518D5EDA83}" srcOrd="0" destOrd="0" presId="urn:microsoft.com/office/officeart/2005/8/layout/radial1"/>
    <dgm:cxn modelId="{136506D0-4402-4ECD-9A2F-9BB952853D0A}" type="presParOf" srcId="{A8379C72-8612-41B9-B89F-610BF1FBECA5}" destId="{77CEFB99-C26B-4ECC-8585-069E7F0AE9A3}" srcOrd="6" destOrd="0" presId="urn:microsoft.com/office/officeart/2005/8/layout/radial1"/>
    <dgm:cxn modelId="{0B070626-855F-4E66-A906-479D59AC33BE}" type="presParOf" srcId="{A8379C72-8612-41B9-B89F-610BF1FBECA5}" destId="{6E14189A-0748-4B4B-A2AF-04B82252EC7D}" srcOrd="7" destOrd="0" presId="urn:microsoft.com/office/officeart/2005/8/layout/radial1"/>
    <dgm:cxn modelId="{FCC46EB3-03F9-4D50-B9AB-645725B9F89B}" type="presParOf" srcId="{6E14189A-0748-4B4B-A2AF-04B82252EC7D}" destId="{C18BDA03-F4B0-4EE1-AEE6-22F4202B47B6}" srcOrd="0" destOrd="0" presId="urn:microsoft.com/office/officeart/2005/8/layout/radial1"/>
    <dgm:cxn modelId="{3BED39CF-CAE3-453C-886A-21FBF0E9F118}" type="presParOf" srcId="{A8379C72-8612-41B9-B89F-610BF1FBECA5}" destId="{EEEF6039-735B-4DB8-9422-D9765C6D9AC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CFE14-774A-4B89-A0CD-36C797C1A5E0}" type="doc">
      <dgm:prSet loTypeId="urn:microsoft.com/office/officeart/2005/8/layout/arrow5" loCatId="relationship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pPr latinLnBrk="1"/>
          <a:endParaRPr lang="ko-KR" altLang="en-US"/>
        </a:p>
      </dgm:t>
    </dgm:pt>
    <dgm:pt modelId="{3B38CE4F-AB19-41F7-8AAE-AC0E1838E9B3}">
      <dgm:prSet phldrT="[텍스트]" custT="1"/>
      <dgm:spPr/>
      <dgm:t>
        <a:bodyPr/>
        <a:lstStyle/>
        <a:p>
          <a:pPr latinLnBrk="1">
            <a:lnSpc>
              <a:spcPts val="2000"/>
            </a:lnSpc>
          </a:pPr>
          <a:endParaRPr lang="en-US" altLang="ko-KR" sz="2800" b="1" spc="-150" dirty="0"/>
        </a:p>
        <a:p>
          <a:pPr latinLnBrk="1">
            <a:lnSpc>
              <a:spcPts val="2000"/>
            </a:lnSpc>
          </a:pPr>
          <a:r>
            <a:rPr lang="ko-KR" altLang="en-US" sz="2800" b="1" spc="-150" dirty="0"/>
            <a:t>민영화를 통한 </a:t>
          </a:r>
          <a:endParaRPr lang="en-US" altLang="ko-KR" sz="2800" b="1" spc="-150" dirty="0"/>
        </a:p>
        <a:p>
          <a:pPr latinLnBrk="1">
            <a:lnSpc>
              <a:spcPts val="2000"/>
            </a:lnSpc>
          </a:pPr>
          <a:r>
            <a:rPr lang="ko-KR" altLang="en-US" sz="2800" b="1" spc="-150" dirty="0"/>
            <a:t>약탈적 전환</a:t>
          </a:r>
          <a:endParaRPr lang="en-US" altLang="ko-KR" sz="2800" b="1" spc="-150" dirty="0"/>
        </a:p>
        <a:p>
          <a:pPr latinLnBrk="1">
            <a:lnSpc>
              <a:spcPts val="2000"/>
            </a:lnSpc>
          </a:pPr>
          <a:r>
            <a:rPr lang="ko-KR" altLang="en-US" sz="1800" b="1" dirty="0"/>
            <a:t>가스 직수입</a:t>
          </a:r>
          <a:r>
            <a:rPr lang="en-US" altLang="ko-KR" sz="1800" b="1" dirty="0"/>
            <a:t>/</a:t>
          </a:r>
          <a:r>
            <a:rPr lang="ko-KR" altLang="en-US" sz="1800" b="1" dirty="0"/>
            <a:t>민영화 확대</a:t>
          </a:r>
          <a:endParaRPr lang="en-US" altLang="ko-KR" sz="1800" b="1" dirty="0"/>
        </a:p>
        <a:p>
          <a:pPr latinLnBrk="1">
            <a:lnSpc>
              <a:spcPts val="2000"/>
            </a:lnSpc>
          </a:pPr>
          <a:r>
            <a:rPr lang="ko-KR" altLang="en-US" sz="1800" b="1" dirty="0"/>
            <a:t>재생에너지 민영화</a:t>
          </a:r>
          <a:r>
            <a:rPr lang="en-US" altLang="ko-KR" sz="1800" b="1" dirty="0"/>
            <a:t>/</a:t>
          </a:r>
          <a:r>
            <a:rPr lang="ko-KR" altLang="en-US" sz="1800" b="1" dirty="0"/>
            <a:t>공공부문 부실화</a:t>
          </a:r>
          <a:endParaRPr lang="en-US" altLang="ko-KR" sz="1800" b="1" dirty="0"/>
        </a:p>
        <a:p>
          <a:pPr latinLnBrk="1">
            <a:lnSpc>
              <a:spcPts val="2000"/>
            </a:lnSpc>
          </a:pPr>
          <a:r>
            <a:rPr lang="ko-KR" altLang="en-US" sz="1800" b="1" dirty="0"/>
            <a:t>판매</a:t>
          </a:r>
          <a:r>
            <a:rPr lang="en-US" altLang="ko-KR" sz="1800" b="1" dirty="0"/>
            <a:t>,</a:t>
          </a:r>
          <a:r>
            <a:rPr lang="ko-KR" altLang="en-US" sz="1800" b="1" dirty="0"/>
            <a:t> 망</a:t>
          </a:r>
          <a:r>
            <a:rPr lang="en-US" altLang="ko-KR" sz="1800" b="1" dirty="0"/>
            <a:t>,</a:t>
          </a:r>
          <a:r>
            <a:rPr lang="ko-KR" altLang="en-US" sz="1800" b="1" dirty="0"/>
            <a:t> 분산에너지 민영화 도입</a:t>
          </a:r>
          <a:endParaRPr lang="en-US" altLang="ko-KR" sz="1800" b="1" dirty="0"/>
        </a:p>
        <a:p>
          <a:pPr latinLnBrk="1">
            <a:lnSpc>
              <a:spcPts val="2000"/>
            </a:lnSpc>
          </a:pPr>
          <a:endParaRPr lang="ko-KR" altLang="en-US" sz="2200" b="1" dirty="0"/>
        </a:p>
      </dgm:t>
    </dgm:pt>
    <dgm:pt modelId="{1B8467DE-2A57-4316-A50E-001513C38F16}" type="parTrans" cxnId="{AD2F4092-E3DB-42FC-A5E8-5FB3318F1CB6}">
      <dgm:prSet/>
      <dgm:spPr/>
      <dgm:t>
        <a:bodyPr/>
        <a:lstStyle/>
        <a:p>
          <a:pPr latinLnBrk="1"/>
          <a:endParaRPr lang="ko-KR" altLang="en-US"/>
        </a:p>
      </dgm:t>
    </dgm:pt>
    <dgm:pt modelId="{AAE3F6D1-0043-4582-B83D-FDB7756BEDBE}" type="sibTrans" cxnId="{AD2F4092-E3DB-42FC-A5E8-5FB3318F1CB6}">
      <dgm:prSet/>
      <dgm:spPr/>
      <dgm:t>
        <a:bodyPr/>
        <a:lstStyle/>
        <a:p>
          <a:pPr latinLnBrk="1"/>
          <a:endParaRPr lang="ko-KR" altLang="en-US"/>
        </a:p>
      </dgm:t>
    </dgm:pt>
    <dgm:pt modelId="{4E2912D0-0AF6-4ED4-AA20-27FFC444CDFC}">
      <dgm:prSet phldrT="[텍스트]" custT="1"/>
      <dgm:spPr/>
      <dgm:t>
        <a:bodyPr/>
        <a:lstStyle/>
        <a:p>
          <a:pPr latinLnBrk="1">
            <a:lnSpc>
              <a:spcPts val="2000"/>
            </a:lnSpc>
          </a:pPr>
          <a:endParaRPr lang="en-US" altLang="ko-KR" sz="2800" b="1" spc="-150" dirty="0"/>
        </a:p>
        <a:p>
          <a:pPr latinLnBrk="1">
            <a:lnSpc>
              <a:spcPts val="2000"/>
            </a:lnSpc>
          </a:pPr>
          <a:r>
            <a:rPr lang="ko-KR" altLang="en-US" sz="2800" b="1" spc="-150" dirty="0"/>
            <a:t>공공성 강화를 통한 </a:t>
          </a:r>
          <a:endParaRPr lang="en-US" altLang="ko-KR" sz="2800" b="1" spc="-150" dirty="0"/>
        </a:p>
        <a:p>
          <a:pPr latinLnBrk="1">
            <a:lnSpc>
              <a:spcPts val="2000"/>
            </a:lnSpc>
          </a:pPr>
          <a:r>
            <a:rPr lang="ko-KR" altLang="en-US" sz="2800" b="1" spc="-150" dirty="0"/>
            <a:t>정의로운 전환 </a:t>
          </a:r>
          <a:endParaRPr lang="en-US" altLang="ko-KR" sz="2800" b="1" spc="-150" dirty="0"/>
        </a:p>
        <a:p>
          <a:pPr latinLnBrk="1">
            <a:lnSpc>
              <a:spcPts val="2000"/>
            </a:lnSpc>
          </a:pPr>
          <a:r>
            <a:rPr lang="ko-KR" altLang="en-US" sz="1800" b="1" dirty="0"/>
            <a:t>에너지 전환 </a:t>
          </a:r>
          <a:r>
            <a:rPr lang="en-US" altLang="ko-KR" sz="1800" b="1" dirty="0"/>
            <a:t>+ </a:t>
          </a:r>
          <a:r>
            <a:rPr lang="ko-KR" altLang="en-US" sz="1800" b="1" dirty="0"/>
            <a:t>에너지 공공성 결합 </a:t>
          </a:r>
          <a:endParaRPr lang="en-US" altLang="ko-KR" sz="1800" b="1" dirty="0"/>
        </a:p>
        <a:p>
          <a:pPr latinLnBrk="1">
            <a:lnSpc>
              <a:spcPts val="2000"/>
            </a:lnSpc>
          </a:pPr>
          <a:r>
            <a:rPr lang="ko-KR" altLang="en-US" sz="2400" b="1" u="sng" spc="-150" dirty="0">
              <a:solidFill>
                <a:srgbClr val="90F12F"/>
              </a:solidFill>
            </a:rPr>
            <a:t>공공재생에너지 운동</a:t>
          </a:r>
          <a:endParaRPr lang="en-US" altLang="ko-KR" sz="2400" b="1" u="sng" spc="-150" dirty="0">
            <a:solidFill>
              <a:srgbClr val="90F12F"/>
            </a:solidFill>
          </a:endParaRPr>
        </a:p>
        <a:p>
          <a:pPr latinLnBrk="1">
            <a:lnSpc>
              <a:spcPts val="2000"/>
            </a:lnSpc>
          </a:pPr>
          <a:r>
            <a:rPr lang="ko-KR" altLang="en-US" sz="1800" b="1" spc="-150" dirty="0"/>
            <a:t>정의로운 전환을 위한 연대</a:t>
          </a:r>
          <a:endParaRPr lang="en-US" altLang="ko-KR" sz="1800" b="1" spc="-150" dirty="0"/>
        </a:p>
        <a:p>
          <a:pPr latinLnBrk="1">
            <a:lnSpc>
              <a:spcPts val="2000"/>
            </a:lnSpc>
          </a:pPr>
          <a:endParaRPr lang="ko-KR" altLang="en-US" sz="2200" b="1" spc="-150" dirty="0"/>
        </a:p>
      </dgm:t>
    </dgm:pt>
    <dgm:pt modelId="{2F5F29AE-5E43-49BC-8728-BC47065EC0F0}" type="parTrans" cxnId="{87DBFE30-9158-47DA-B7F3-4148A7DC6FBF}">
      <dgm:prSet/>
      <dgm:spPr/>
      <dgm:t>
        <a:bodyPr/>
        <a:lstStyle/>
        <a:p>
          <a:pPr latinLnBrk="1"/>
          <a:endParaRPr lang="ko-KR" altLang="en-US"/>
        </a:p>
      </dgm:t>
    </dgm:pt>
    <dgm:pt modelId="{D9809A97-DF0B-40A1-8BFF-FBBF26FB735E}" type="sibTrans" cxnId="{87DBFE30-9158-47DA-B7F3-4148A7DC6FBF}">
      <dgm:prSet/>
      <dgm:spPr/>
      <dgm:t>
        <a:bodyPr/>
        <a:lstStyle/>
        <a:p>
          <a:pPr latinLnBrk="1"/>
          <a:endParaRPr lang="ko-KR" altLang="en-US"/>
        </a:p>
      </dgm:t>
    </dgm:pt>
    <dgm:pt modelId="{A3AD692A-4FA7-4631-A8CA-E99A798DEC8E}" type="pres">
      <dgm:prSet presAssocID="{D09CFE14-774A-4B89-A0CD-36C797C1A5E0}" presName="diagram" presStyleCnt="0">
        <dgm:presLayoutVars>
          <dgm:dir/>
          <dgm:resizeHandles val="exact"/>
        </dgm:presLayoutVars>
      </dgm:prSet>
      <dgm:spPr/>
    </dgm:pt>
    <dgm:pt modelId="{71E17464-FFD1-4E83-AAEF-8ACD8D5B9A24}" type="pres">
      <dgm:prSet presAssocID="{3B38CE4F-AB19-41F7-8AAE-AC0E1838E9B3}" presName="arrow" presStyleLbl="node1" presStyleIdx="0" presStyleCnt="2" custScaleY="100087" custRadScaleRad="107442" custRadScaleInc="-6181">
        <dgm:presLayoutVars>
          <dgm:bulletEnabled val="1"/>
        </dgm:presLayoutVars>
      </dgm:prSet>
      <dgm:spPr/>
    </dgm:pt>
    <dgm:pt modelId="{21D9ACC6-092D-4C9A-8550-FA3A4EEEF0B6}" type="pres">
      <dgm:prSet presAssocID="{4E2912D0-0AF6-4ED4-AA20-27FFC444CDFC}" presName="arrow" presStyleLbl="node1" presStyleIdx="1" presStyleCnt="2" custScaleY="100404" custRadScaleRad="59890" custRadScaleInc="-204">
        <dgm:presLayoutVars>
          <dgm:bulletEnabled val="1"/>
        </dgm:presLayoutVars>
      </dgm:prSet>
      <dgm:spPr/>
    </dgm:pt>
  </dgm:ptLst>
  <dgm:cxnLst>
    <dgm:cxn modelId="{5285C11C-EEDF-4879-832C-879592EF0290}" type="presOf" srcId="{3B38CE4F-AB19-41F7-8AAE-AC0E1838E9B3}" destId="{71E17464-FFD1-4E83-AAEF-8ACD8D5B9A24}" srcOrd="0" destOrd="0" presId="urn:microsoft.com/office/officeart/2005/8/layout/arrow5"/>
    <dgm:cxn modelId="{41FF2C28-2360-4182-8867-5F1720FCC943}" type="presOf" srcId="{4E2912D0-0AF6-4ED4-AA20-27FFC444CDFC}" destId="{21D9ACC6-092D-4C9A-8550-FA3A4EEEF0B6}" srcOrd="0" destOrd="0" presId="urn:microsoft.com/office/officeart/2005/8/layout/arrow5"/>
    <dgm:cxn modelId="{87DBFE30-9158-47DA-B7F3-4148A7DC6FBF}" srcId="{D09CFE14-774A-4B89-A0CD-36C797C1A5E0}" destId="{4E2912D0-0AF6-4ED4-AA20-27FFC444CDFC}" srcOrd="1" destOrd="0" parTransId="{2F5F29AE-5E43-49BC-8728-BC47065EC0F0}" sibTransId="{D9809A97-DF0B-40A1-8BFF-FBBF26FB735E}"/>
    <dgm:cxn modelId="{AD2F4092-E3DB-42FC-A5E8-5FB3318F1CB6}" srcId="{D09CFE14-774A-4B89-A0CD-36C797C1A5E0}" destId="{3B38CE4F-AB19-41F7-8AAE-AC0E1838E9B3}" srcOrd="0" destOrd="0" parTransId="{1B8467DE-2A57-4316-A50E-001513C38F16}" sibTransId="{AAE3F6D1-0043-4582-B83D-FDB7756BEDBE}"/>
    <dgm:cxn modelId="{7861FBFE-16B5-4DFA-94F7-10432A134F26}" type="presOf" srcId="{D09CFE14-774A-4B89-A0CD-36C797C1A5E0}" destId="{A3AD692A-4FA7-4631-A8CA-E99A798DEC8E}" srcOrd="0" destOrd="0" presId="urn:microsoft.com/office/officeart/2005/8/layout/arrow5"/>
    <dgm:cxn modelId="{1B61AC5E-4B8F-476E-8E11-D6630DEEF570}" type="presParOf" srcId="{A3AD692A-4FA7-4631-A8CA-E99A798DEC8E}" destId="{71E17464-FFD1-4E83-AAEF-8ACD8D5B9A24}" srcOrd="0" destOrd="0" presId="urn:microsoft.com/office/officeart/2005/8/layout/arrow5"/>
    <dgm:cxn modelId="{B63664AE-D155-408D-9341-0453CBFFADB3}" type="presParOf" srcId="{A3AD692A-4FA7-4631-A8CA-E99A798DEC8E}" destId="{21D9ACC6-092D-4C9A-8550-FA3A4EEEF0B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C431-4300-411B-837E-F5BBD1C0B060}">
      <dsp:nvSpPr>
        <dsp:cNvPr id="0" name=""/>
        <dsp:cNvSpPr/>
      </dsp:nvSpPr>
      <dsp:spPr>
        <a:xfrm>
          <a:off x="5211" y="10971"/>
          <a:ext cx="3005984" cy="30059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C58DF5-9CC2-4BAC-ADBB-277E8B3889E6}">
      <dsp:nvSpPr>
        <dsp:cNvPr id="0" name=""/>
        <dsp:cNvSpPr/>
      </dsp:nvSpPr>
      <dsp:spPr>
        <a:xfrm>
          <a:off x="1355688" y="0"/>
          <a:ext cx="4799373" cy="3005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/>
            <a:t>세계관</a:t>
          </a:r>
        </a:p>
      </dsp:txBody>
      <dsp:txXfrm>
        <a:off x="1355688" y="0"/>
        <a:ext cx="2399686" cy="901797"/>
      </dsp:txXfrm>
    </dsp:sp>
    <dsp:sp modelId="{12BF3496-5512-4ACA-A16C-65AF4081C89F}">
      <dsp:nvSpPr>
        <dsp:cNvPr id="0" name=""/>
        <dsp:cNvSpPr/>
      </dsp:nvSpPr>
      <dsp:spPr>
        <a:xfrm>
          <a:off x="346920" y="901797"/>
          <a:ext cx="1953888" cy="19538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F093CC-C787-4FC5-BE9F-FBA013C0269F}">
      <dsp:nvSpPr>
        <dsp:cNvPr id="0" name=""/>
        <dsp:cNvSpPr/>
      </dsp:nvSpPr>
      <dsp:spPr>
        <a:xfrm>
          <a:off x="1355688" y="901797"/>
          <a:ext cx="4799373" cy="19538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/>
            <a:t>수단</a:t>
          </a:r>
          <a:endParaRPr lang="ko-KR" altLang="en-US" sz="2800" b="1" kern="1200" dirty="0"/>
        </a:p>
      </dsp:txBody>
      <dsp:txXfrm>
        <a:off x="1355688" y="901797"/>
        <a:ext cx="2399686" cy="901794"/>
      </dsp:txXfrm>
    </dsp:sp>
    <dsp:sp modelId="{C305335D-0B5F-4B76-9F05-CB9A46C9282B}">
      <dsp:nvSpPr>
        <dsp:cNvPr id="0" name=""/>
        <dsp:cNvSpPr/>
      </dsp:nvSpPr>
      <dsp:spPr>
        <a:xfrm>
          <a:off x="876406" y="1803591"/>
          <a:ext cx="901794" cy="9017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6FA720-31CC-45DB-960C-A7C1D625E787}">
      <dsp:nvSpPr>
        <dsp:cNvPr id="0" name=""/>
        <dsp:cNvSpPr/>
      </dsp:nvSpPr>
      <dsp:spPr>
        <a:xfrm>
          <a:off x="1355688" y="1792824"/>
          <a:ext cx="4799373" cy="9017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/>
            <a:t>결과</a:t>
          </a:r>
        </a:p>
      </dsp:txBody>
      <dsp:txXfrm>
        <a:off x="1355688" y="1792824"/>
        <a:ext cx="2399686" cy="901794"/>
      </dsp:txXfrm>
    </dsp:sp>
    <dsp:sp modelId="{3750DBA6-A118-49B8-A2C0-898D0A3C140E}">
      <dsp:nvSpPr>
        <dsp:cNvPr id="0" name=""/>
        <dsp:cNvSpPr/>
      </dsp:nvSpPr>
      <dsp:spPr>
        <a:xfrm>
          <a:off x="3343747" y="0"/>
          <a:ext cx="3045624" cy="90179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/>
            <a:t>에너지 </a:t>
          </a:r>
          <a:r>
            <a:rPr lang="en-US" altLang="ko-KR" sz="1800" b="1" kern="1200" dirty="0"/>
            <a:t>= </a:t>
          </a:r>
          <a:r>
            <a:rPr lang="ko-KR" altLang="en-US" sz="1800" b="1" kern="1200" dirty="0"/>
            <a:t>상품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/>
            <a:t>이윤 극대화</a:t>
          </a:r>
        </a:p>
      </dsp:txBody>
      <dsp:txXfrm>
        <a:off x="3343747" y="0"/>
        <a:ext cx="3045624" cy="901797"/>
      </dsp:txXfrm>
    </dsp:sp>
    <dsp:sp modelId="{E0D44BB2-FB02-48B9-8B72-FE60AB7D10AF}">
      <dsp:nvSpPr>
        <dsp:cNvPr id="0" name=""/>
        <dsp:cNvSpPr/>
      </dsp:nvSpPr>
      <dsp:spPr>
        <a:xfrm>
          <a:off x="3358624" y="901797"/>
          <a:ext cx="3015871" cy="9017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/>
            <a:t>민영화와 시장화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/>
            <a:t>공공부문</a:t>
          </a:r>
          <a:r>
            <a:rPr lang="ko-KR" altLang="en-US" sz="2000" b="1" kern="1200" dirty="0"/>
            <a:t> 해체</a:t>
          </a:r>
        </a:p>
      </dsp:txBody>
      <dsp:txXfrm>
        <a:off x="3358624" y="901797"/>
        <a:ext cx="3015871" cy="901794"/>
      </dsp:txXfrm>
    </dsp:sp>
    <dsp:sp modelId="{28DF4C79-9B95-4D27-9838-6A9A0106C155}">
      <dsp:nvSpPr>
        <dsp:cNvPr id="0" name=""/>
        <dsp:cNvSpPr/>
      </dsp:nvSpPr>
      <dsp:spPr>
        <a:xfrm>
          <a:off x="3335430" y="1816162"/>
          <a:ext cx="3062258" cy="9017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266700" latinLnBrk="1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ko-KR" altLang="en-US" sz="600" b="1" kern="1200" dirty="0">
            <a:solidFill>
              <a:srgbClr val="002060"/>
            </a:solidFill>
          </a:endParaRPr>
        </a:p>
        <a:p>
          <a:pPr marL="171450" lvl="1" indent="-171450" algn="l" defTabSz="800100" latinLnBrk="1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/>
            <a:t>비민주성</a:t>
          </a:r>
        </a:p>
        <a:p>
          <a:pPr marL="171450" lvl="1" indent="-171450" algn="l" defTabSz="800100" latinLnBrk="1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/>
            <a:t>지역</a:t>
          </a:r>
          <a:r>
            <a:rPr lang="en-US" altLang="ko-KR" sz="1800" b="1" kern="1200" dirty="0"/>
            <a:t>/</a:t>
          </a:r>
          <a:r>
            <a:rPr lang="ko-KR" altLang="en-US" sz="1800" b="1" kern="1200" dirty="0"/>
            <a:t>계급 간 불평등</a:t>
          </a:r>
        </a:p>
        <a:p>
          <a:pPr marL="171450" lvl="1" indent="-171450" algn="l" defTabSz="800100" latinLnBrk="1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 err="1"/>
            <a:t>반노동</a:t>
          </a:r>
          <a:r>
            <a:rPr lang="en-US" altLang="ko-KR" sz="1800" b="1" kern="1200" dirty="0"/>
            <a:t>/</a:t>
          </a:r>
          <a:r>
            <a:rPr lang="ko-KR" altLang="en-US" sz="1800" b="1" kern="1200" dirty="0" err="1"/>
            <a:t>반농동</a:t>
          </a:r>
          <a:r>
            <a:rPr lang="en-US" altLang="ko-KR" sz="1800" b="1" kern="1200" dirty="0"/>
            <a:t>/</a:t>
          </a:r>
          <a:r>
            <a:rPr lang="ko-KR" altLang="en-US" sz="1800" b="1" kern="1200" dirty="0" err="1"/>
            <a:t>반환경</a:t>
          </a:r>
          <a:endParaRPr lang="ko-KR" altLang="en-US" sz="1800" b="1" kern="1200" dirty="0"/>
        </a:p>
      </dsp:txBody>
      <dsp:txXfrm>
        <a:off x="3335430" y="1816162"/>
        <a:ext cx="3062258" cy="901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C431-4300-411B-837E-F5BBD1C0B060}">
      <dsp:nvSpPr>
        <dsp:cNvPr id="0" name=""/>
        <dsp:cNvSpPr/>
      </dsp:nvSpPr>
      <dsp:spPr>
        <a:xfrm>
          <a:off x="-87005" y="29856"/>
          <a:ext cx="2941552" cy="29415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C58DF5-9CC2-4BAC-ADBB-277E8B3889E6}">
      <dsp:nvSpPr>
        <dsp:cNvPr id="0" name=""/>
        <dsp:cNvSpPr/>
      </dsp:nvSpPr>
      <dsp:spPr>
        <a:xfrm>
          <a:off x="1343674" y="0"/>
          <a:ext cx="4751225" cy="2941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>
              <a:solidFill>
                <a:srgbClr val="002060"/>
              </a:solidFill>
            </a:rPr>
            <a:t>세계관</a:t>
          </a:r>
        </a:p>
      </dsp:txBody>
      <dsp:txXfrm>
        <a:off x="1343674" y="0"/>
        <a:ext cx="2375612" cy="882467"/>
      </dsp:txXfrm>
    </dsp:sp>
    <dsp:sp modelId="{12BF3496-5512-4ACA-A16C-65AF4081C89F}">
      <dsp:nvSpPr>
        <dsp:cNvPr id="0" name=""/>
        <dsp:cNvSpPr/>
      </dsp:nvSpPr>
      <dsp:spPr>
        <a:xfrm>
          <a:off x="406257" y="810251"/>
          <a:ext cx="1912006" cy="19120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F093CC-C787-4FC5-BE9F-FBA013C0269F}">
      <dsp:nvSpPr>
        <dsp:cNvPr id="0" name=""/>
        <dsp:cNvSpPr/>
      </dsp:nvSpPr>
      <dsp:spPr>
        <a:xfrm>
          <a:off x="1343674" y="882467"/>
          <a:ext cx="4751225" cy="1912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>
              <a:solidFill>
                <a:srgbClr val="002060"/>
              </a:solidFill>
            </a:rPr>
            <a:t>수단</a:t>
          </a:r>
        </a:p>
      </dsp:txBody>
      <dsp:txXfrm>
        <a:off x="1343674" y="882467"/>
        <a:ext cx="2375612" cy="882464"/>
      </dsp:txXfrm>
    </dsp:sp>
    <dsp:sp modelId="{C305335D-0B5F-4B76-9F05-CB9A46C9282B}">
      <dsp:nvSpPr>
        <dsp:cNvPr id="0" name=""/>
        <dsp:cNvSpPr/>
      </dsp:nvSpPr>
      <dsp:spPr>
        <a:xfrm>
          <a:off x="854080" y="1753089"/>
          <a:ext cx="882464" cy="8824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6FA720-31CC-45DB-960C-A7C1D625E787}">
      <dsp:nvSpPr>
        <dsp:cNvPr id="0" name=""/>
        <dsp:cNvSpPr/>
      </dsp:nvSpPr>
      <dsp:spPr>
        <a:xfrm>
          <a:off x="1343674" y="1764932"/>
          <a:ext cx="4751225" cy="882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>
              <a:solidFill>
                <a:srgbClr val="002060"/>
              </a:solidFill>
            </a:rPr>
            <a:t>결과</a:t>
          </a:r>
        </a:p>
      </dsp:txBody>
      <dsp:txXfrm>
        <a:off x="1343674" y="1764932"/>
        <a:ext cx="2375612" cy="882464"/>
      </dsp:txXfrm>
    </dsp:sp>
    <dsp:sp modelId="{3750DBA6-A118-49B8-A2C0-898D0A3C140E}">
      <dsp:nvSpPr>
        <dsp:cNvPr id="0" name=""/>
        <dsp:cNvSpPr/>
      </dsp:nvSpPr>
      <dsp:spPr>
        <a:xfrm>
          <a:off x="3137963" y="0"/>
          <a:ext cx="3320179" cy="8824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solidFill>
                <a:srgbClr val="002060"/>
              </a:solidFill>
            </a:rPr>
            <a:t>에너지 </a:t>
          </a:r>
          <a:r>
            <a:rPr lang="en-US" altLang="ko-KR" sz="1800" b="1" kern="1200" dirty="0">
              <a:solidFill>
                <a:srgbClr val="002060"/>
              </a:solidFill>
            </a:rPr>
            <a:t>= </a:t>
          </a:r>
          <a:r>
            <a:rPr lang="ko-KR" altLang="en-US" sz="1800" b="1" kern="1200" dirty="0">
              <a:solidFill>
                <a:srgbClr val="002060"/>
              </a:solidFill>
            </a:rPr>
            <a:t>공공재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solidFill>
                <a:srgbClr val="002060"/>
              </a:solidFill>
            </a:rPr>
            <a:t>사회적 가치</a:t>
          </a:r>
        </a:p>
      </dsp:txBody>
      <dsp:txXfrm>
        <a:off x="3137963" y="0"/>
        <a:ext cx="3320179" cy="882467"/>
      </dsp:txXfrm>
    </dsp:sp>
    <dsp:sp modelId="{E0D44BB2-FB02-48B9-8B72-FE60AB7D10AF}">
      <dsp:nvSpPr>
        <dsp:cNvPr id="0" name=""/>
        <dsp:cNvSpPr/>
      </dsp:nvSpPr>
      <dsp:spPr>
        <a:xfrm>
          <a:off x="3146289" y="882467"/>
          <a:ext cx="3303526" cy="8824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solidFill>
                <a:srgbClr val="002060"/>
              </a:solidFill>
            </a:rPr>
            <a:t>공영화와 민주화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solidFill>
                <a:srgbClr val="002060"/>
              </a:solidFill>
            </a:rPr>
            <a:t>민간자본 통제 </a:t>
          </a:r>
        </a:p>
      </dsp:txBody>
      <dsp:txXfrm>
        <a:off x="3146289" y="882467"/>
        <a:ext cx="3303526" cy="882464"/>
      </dsp:txXfrm>
    </dsp:sp>
    <dsp:sp modelId="{28DF4C79-9B95-4D27-9838-6A9A0106C155}">
      <dsp:nvSpPr>
        <dsp:cNvPr id="0" name=""/>
        <dsp:cNvSpPr/>
      </dsp:nvSpPr>
      <dsp:spPr>
        <a:xfrm>
          <a:off x="3142132" y="1806725"/>
          <a:ext cx="3311841" cy="8824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266700" latinLnBrk="1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ko-KR" altLang="en-US" sz="600" b="1" kern="1200" dirty="0">
            <a:solidFill>
              <a:srgbClr val="002060"/>
            </a:solidFill>
          </a:endParaRPr>
        </a:p>
        <a:p>
          <a:pPr marL="171450" lvl="1" indent="-171450" algn="l" defTabSz="800100" latinLnBrk="1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solidFill>
                <a:srgbClr val="002060"/>
              </a:solidFill>
            </a:rPr>
            <a:t>아래로부터의 민주주의</a:t>
          </a:r>
        </a:p>
        <a:p>
          <a:pPr marL="171450" lvl="1" indent="-171450" algn="l" defTabSz="800100" latinLnBrk="1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solidFill>
                <a:srgbClr val="002060"/>
              </a:solidFill>
            </a:rPr>
            <a:t>평등하고 호혜로운 경제</a:t>
          </a:r>
        </a:p>
        <a:p>
          <a:pPr marL="171450" lvl="1" indent="-171450" algn="l" defTabSz="800100" latinLnBrk="1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solidFill>
                <a:srgbClr val="002060"/>
              </a:solidFill>
            </a:rPr>
            <a:t>노동</a:t>
          </a:r>
          <a:r>
            <a:rPr lang="en-US" altLang="ko-KR" sz="1800" b="1" kern="1200" dirty="0">
              <a:solidFill>
                <a:srgbClr val="002060"/>
              </a:solidFill>
            </a:rPr>
            <a:t>/</a:t>
          </a:r>
          <a:r>
            <a:rPr lang="ko-KR" altLang="en-US" sz="1800" b="1" kern="1200" dirty="0">
              <a:solidFill>
                <a:srgbClr val="002060"/>
              </a:solidFill>
            </a:rPr>
            <a:t>농업</a:t>
          </a:r>
          <a:r>
            <a:rPr lang="en-US" altLang="ko-KR" sz="1800" b="1" kern="1200" dirty="0">
              <a:solidFill>
                <a:srgbClr val="002060"/>
              </a:solidFill>
            </a:rPr>
            <a:t>/</a:t>
          </a:r>
          <a:r>
            <a:rPr lang="ko-KR" altLang="en-US" sz="1800" b="1" kern="1200" dirty="0">
              <a:solidFill>
                <a:srgbClr val="002060"/>
              </a:solidFill>
            </a:rPr>
            <a:t>환경 중시</a:t>
          </a:r>
          <a:endParaRPr lang="ko-KR" altLang="en-US" sz="1800" kern="1200" dirty="0"/>
        </a:p>
      </dsp:txBody>
      <dsp:txXfrm>
        <a:off x="3142132" y="1806725"/>
        <a:ext cx="3311841" cy="882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4757E-CC20-4E6B-B171-C0CFF8AB8B07}">
      <dsp:nvSpPr>
        <dsp:cNvPr id="0" name=""/>
        <dsp:cNvSpPr/>
      </dsp:nvSpPr>
      <dsp:spPr>
        <a:xfrm rot="5400000">
          <a:off x="-201316" y="204832"/>
          <a:ext cx="1342109" cy="9394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마중물</a:t>
          </a:r>
          <a:r>
            <a:rPr lang="en-US" altLang="ko-KR" sz="1800" kern="1200" dirty="0"/>
            <a:t>?</a:t>
          </a:r>
          <a:endParaRPr lang="ko-KR" altLang="en-US" sz="1800" kern="1200" dirty="0"/>
        </a:p>
      </dsp:txBody>
      <dsp:txXfrm rot="-5400000">
        <a:off x="1" y="473253"/>
        <a:ext cx="939476" cy="402633"/>
      </dsp:txXfrm>
    </dsp:sp>
    <dsp:sp modelId="{F7FEF037-748C-4A5F-AB38-CF0F5B4AB409}">
      <dsp:nvSpPr>
        <dsp:cNvPr id="0" name=""/>
        <dsp:cNvSpPr/>
      </dsp:nvSpPr>
      <dsp:spPr>
        <a:xfrm rot="5400000">
          <a:off x="4176956" y="-3233963"/>
          <a:ext cx="872371" cy="73473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>
              <a:latin typeface="+mn-ea"/>
            </a:rPr>
            <a:t>재생에너지 확대 정책에서의 공공 역할을 논의하면서 자주 언급되는 </a:t>
          </a:r>
          <a:r>
            <a:rPr lang="ko-KR" altLang="en-US" sz="1400" b="1" kern="1200" dirty="0">
              <a:latin typeface="+mn-ea"/>
            </a:rPr>
            <a:t>소위 ‘</a:t>
          </a:r>
          <a:r>
            <a:rPr lang="ko-KR" altLang="en-US" sz="1400" b="1" kern="1200" dirty="0" err="1">
              <a:latin typeface="+mn-ea"/>
            </a:rPr>
            <a:t>마중물론</a:t>
          </a:r>
          <a:r>
            <a:rPr lang="ko-KR" altLang="en-US" sz="1400" b="1" kern="1200" dirty="0">
              <a:latin typeface="+mn-ea"/>
            </a:rPr>
            <a:t>’</a:t>
          </a:r>
          <a:r>
            <a:rPr lang="en-US" altLang="ko-KR" sz="1400" b="1" kern="1200" dirty="0">
              <a:latin typeface="+mn-ea"/>
            </a:rPr>
            <a:t>(</a:t>
          </a:r>
          <a:r>
            <a:rPr lang="ko-KR" altLang="en-US" sz="1400" b="1" kern="1200" dirty="0">
              <a:latin typeface="+mn-ea"/>
            </a:rPr>
            <a:t>혹은 ‘위험제거 국가론’</a:t>
          </a:r>
          <a:r>
            <a:rPr lang="en-US" altLang="ko-KR" sz="1400" b="1" kern="1200" dirty="0">
              <a:latin typeface="+mn-ea"/>
            </a:rPr>
            <a:t>)</a:t>
          </a:r>
          <a:r>
            <a:rPr lang="ko-KR" altLang="en-US" sz="1400" kern="1200" dirty="0">
              <a:latin typeface="+mn-ea"/>
            </a:rPr>
            <a:t>과 다르다</a:t>
          </a:r>
          <a:r>
            <a:rPr lang="en-US" altLang="ko-KR" sz="1400" kern="1200" dirty="0">
              <a:latin typeface="+mn-ea"/>
            </a:rPr>
            <a:t>. </a:t>
          </a:r>
          <a:r>
            <a:rPr lang="ko-KR" altLang="en-US" sz="1400" kern="1200" dirty="0">
              <a:latin typeface="+mn-ea"/>
            </a:rPr>
            <a:t>즉</a:t>
          </a:r>
          <a:r>
            <a:rPr lang="en-US" altLang="ko-KR" sz="1400" kern="1200" dirty="0">
              <a:latin typeface="+mn-ea"/>
            </a:rPr>
            <a:t>, </a:t>
          </a:r>
          <a:r>
            <a:rPr lang="ko-KR" altLang="en-US" sz="1400" kern="1200" dirty="0">
              <a:latin typeface="+mn-ea"/>
            </a:rPr>
            <a:t>민간자본의 위험을 제거하고 공공이 비용을 떠안는 </a:t>
          </a:r>
          <a:r>
            <a:rPr lang="ko-KR" altLang="en-US" sz="1400" kern="1200" dirty="0" err="1">
              <a:latin typeface="+mn-ea"/>
            </a:rPr>
            <a:t>방식이어서는</a:t>
          </a:r>
          <a:r>
            <a:rPr lang="ko-KR" altLang="en-US" sz="1400" kern="1200" dirty="0">
              <a:latin typeface="+mn-ea"/>
            </a:rPr>
            <a:t> 안 됨</a:t>
          </a:r>
          <a:endParaRPr lang="ko-KR" altLang="en-US" sz="1400" kern="1200" dirty="0"/>
        </a:p>
      </dsp:txBody>
      <dsp:txXfrm rot="-5400000">
        <a:off x="939476" y="46103"/>
        <a:ext cx="7304745" cy="787199"/>
      </dsp:txXfrm>
    </dsp:sp>
    <dsp:sp modelId="{B12FB4BB-EB90-44E2-8DBA-4A98A2D12988}">
      <dsp:nvSpPr>
        <dsp:cNvPr id="0" name=""/>
        <dsp:cNvSpPr/>
      </dsp:nvSpPr>
      <dsp:spPr>
        <a:xfrm rot="5400000">
          <a:off x="-201316" y="1370037"/>
          <a:ext cx="1342109" cy="9394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계획만</a:t>
          </a:r>
          <a:r>
            <a:rPr lang="en-US" altLang="ko-KR" sz="1800" kern="1200" dirty="0"/>
            <a:t>?</a:t>
          </a:r>
          <a:endParaRPr lang="ko-KR" altLang="en-US" sz="1800" kern="1200" dirty="0"/>
        </a:p>
      </dsp:txBody>
      <dsp:txXfrm rot="-5400000">
        <a:off x="1" y="1638458"/>
        <a:ext cx="939476" cy="402633"/>
      </dsp:txXfrm>
    </dsp:sp>
    <dsp:sp modelId="{B2FA1F37-D06A-41B1-ABE7-18B75E12F9C7}">
      <dsp:nvSpPr>
        <dsp:cNvPr id="0" name=""/>
        <dsp:cNvSpPr/>
      </dsp:nvSpPr>
      <dsp:spPr>
        <a:xfrm rot="5400000">
          <a:off x="4176956" y="-2068758"/>
          <a:ext cx="872371" cy="73473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>
              <a:latin typeface="+mn-ea"/>
            </a:rPr>
            <a:t>공공이 계획하고 민간이 수행하는 </a:t>
          </a:r>
          <a:r>
            <a:rPr lang="ko-KR" altLang="en-US" sz="1400" b="1" kern="1200" dirty="0">
              <a:latin typeface="+mn-ea"/>
            </a:rPr>
            <a:t>제주도의 </a:t>
          </a:r>
          <a:r>
            <a:rPr lang="ko-KR" altLang="en-US" sz="1400" b="1" kern="1200" dirty="0" err="1">
              <a:latin typeface="+mn-ea"/>
            </a:rPr>
            <a:t>사례</a:t>
          </a:r>
          <a:r>
            <a:rPr lang="ko-KR" altLang="en-US" sz="1400" kern="1200" dirty="0" err="1">
              <a:latin typeface="+mn-ea"/>
            </a:rPr>
            <a:t>와도</a:t>
          </a:r>
          <a:r>
            <a:rPr lang="ko-KR" altLang="en-US" sz="1400" kern="1200" dirty="0">
              <a:latin typeface="+mn-ea"/>
            </a:rPr>
            <a:t> 구분</a:t>
          </a:r>
          <a:r>
            <a:rPr lang="en-US" altLang="ko-KR" sz="1400" kern="1200" dirty="0">
              <a:latin typeface="+mn-ea"/>
            </a:rPr>
            <a:t>. </a:t>
          </a:r>
          <a:r>
            <a:rPr lang="ko-KR" altLang="en-US" sz="1400" kern="1200" dirty="0">
              <a:latin typeface="+mn-ea"/>
            </a:rPr>
            <a:t>제주도의 풍력의 공공적 관리 제도는 영감을 불러일으키는 선도적 사례이기는 하지만</a:t>
          </a:r>
          <a:r>
            <a:rPr lang="en-US" altLang="ko-KR" sz="1400" kern="1200" dirty="0">
              <a:latin typeface="+mn-ea"/>
            </a:rPr>
            <a:t>, </a:t>
          </a:r>
          <a:r>
            <a:rPr lang="ko-KR" altLang="en-US" sz="1400" b="1" kern="1200" dirty="0">
              <a:latin typeface="+mn-ea"/>
            </a:rPr>
            <a:t>공공이 계획한 사업을 민간이 민간 금융을 중심으로 자금을 조달하여 추진하는 방식</a:t>
          </a:r>
          <a:r>
            <a:rPr lang="ko-KR" altLang="en-US" sz="1400" kern="1200" dirty="0">
              <a:latin typeface="+mn-ea"/>
            </a:rPr>
            <a:t>은 공공성을 확보하기에 한계</a:t>
          </a:r>
          <a:endParaRPr lang="ko-KR" altLang="en-US" sz="1400" kern="1200" dirty="0"/>
        </a:p>
      </dsp:txBody>
      <dsp:txXfrm rot="-5400000">
        <a:off x="939476" y="1211308"/>
        <a:ext cx="7304745" cy="787199"/>
      </dsp:txXfrm>
    </dsp:sp>
    <dsp:sp modelId="{0A9708F3-E465-45E4-B330-F8451CAFAC4B}">
      <dsp:nvSpPr>
        <dsp:cNvPr id="0" name=""/>
        <dsp:cNvSpPr/>
      </dsp:nvSpPr>
      <dsp:spPr>
        <a:xfrm rot="5400000">
          <a:off x="-374126" y="2710415"/>
          <a:ext cx="1687730" cy="9394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공기업</a:t>
          </a:r>
          <a:r>
            <a:rPr lang="en-US" altLang="ko-KR" sz="1800" kern="1200" dirty="0"/>
            <a:t>?</a:t>
          </a:r>
          <a:endParaRPr lang="ko-KR" altLang="en-US" sz="1800" kern="1200" dirty="0"/>
        </a:p>
      </dsp:txBody>
      <dsp:txXfrm rot="-5400000">
        <a:off x="1" y="2806026"/>
        <a:ext cx="939476" cy="748254"/>
      </dsp:txXfrm>
    </dsp:sp>
    <dsp:sp modelId="{35610B68-A183-4DAA-9FA2-9979629475AB}">
      <dsp:nvSpPr>
        <dsp:cNvPr id="0" name=""/>
        <dsp:cNvSpPr/>
      </dsp:nvSpPr>
      <dsp:spPr>
        <a:xfrm rot="5400000">
          <a:off x="3965319" y="-691916"/>
          <a:ext cx="1295646" cy="73473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>
              <a:latin typeface="+mn-ea"/>
            </a:rPr>
            <a:t>발전공기업이 소유한다는 사실만으로 공공성이 확보되는 것은 아님</a:t>
          </a:r>
          <a:r>
            <a:rPr lang="en-US" altLang="ko-KR" sz="1400" kern="1200" dirty="0">
              <a:latin typeface="+mn-ea"/>
            </a:rPr>
            <a:t>. </a:t>
          </a:r>
          <a:r>
            <a:rPr lang="ko-KR" altLang="en-US" sz="1400" kern="1200" dirty="0">
              <a:latin typeface="+mn-ea"/>
            </a:rPr>
            <a:t>이윤 추구를 우선시하는 발전공기업이 현재의 재생에너지 산업 구조와 정책 속에서 사업하는 것으로는 공공성을 보장하기 어려움</a:t>
          </a:r>
          <a:r>
            <a:rPr lang="en-US" altLang="ko-KR" sz="1400" b="1" kern="1200" dirty="0">
              <a:latin typeface="+mn-ea"/>
            </a:rPr>
            <a:t>. </a:t>
          </a:r>
          <a:r>
            <a:rPr lang="ko-KR" altLang="en-US" sz="1400" b="1" kern="1200" dirty="0">
              <a:latin typeface="+mn-ea"/>
            </a:rPr>
            <a:t>민주적 통제와 운영</a:t>
          </a:r>
          <a:r>
            <a:rPr lang="ko-KR" altLang="en-US" sz="1400" kern="1200" dirty="0">
              <a:latin typeface="+mn-ea"/>
            </a:rPr>
            <a:t>이 중요</a:t>
          </a:r>
          <a:r>
            <a:rPr lang="en-US" altLang="ko-KR" sz="1400" kern="1200" dirty="0">
              <a:latin typeface="+mn-ea"/>
            </a:rPr>
            <a:t>. </a:t>
          </a:r>
          <a:r>
            <a:rPr lang="ko-KR" altLang="en-US" sz="1400" kern="1200" dirty="0">
              <a:latin typeface="+mn-ea"/>
            </a:rPr>
            <a:t>발전공기업의 성격과</a:t>
          </a:r>
          <a:r>
            <a:rPr lang="en-US" altLang="ko-KR" sz="1400" kern="1200" dirty="0">
              <a:latin typeface="+mn-ea"/>
            </a:rPr>
            <a:t> </a:t>
          </a:r>
          <a:r>
            <a:rPr lang="ko-KR" altLang="en-US" sz="1400" kern="1200" dirty="0">
              <a:latin typeface="+mn-ea"/>
            </a:rPr>
            <a:t>재생에너지 산업 구조를 바꿔야 함</a:t>
          </a:r>
          <a:r>
            <a:rPr lang="en-US" altLang="ko-KR" sz="1400" kern="1200" dirty="0">
              <a:latin typeface="+mn-ea"/>
            </a:rPr>
            <a:t>.</a:t>
          </a:r>
          <a:endParaRPr lang="ko-KR" altLang="en-US" sz="1400" kern="1200" dirty="0"/>
        </a:p>
      </dsp:txBody>
      <dsp:txXfrm rot="-5400000">
        <a:off x="939477" y="2397174"/>
        <a:ext cx="7284083" cy="116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356C0-D9D6-4E25-99AE-81474645396E}">
      <dsp:nvSpPr>
        <dsp:cNvPr id="0" name=""/>
        <dsp:cNvSpPr/>
      </dsp:nvSpPr>
      <dsp:spPr>
        <a:xfrm>
          <a:off x="3555027" y="1919902"/>
          <a:ext cx="1459270" cy="1459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800" kern="1200" dirty="0"/>
            <a:t>효과</a:t>
          </a:r>
        </a:p>
      </dsp:txBody>
      <dsp:txXfrm>
        <a:off x="3768732" y="2133607"/>
        <a:ext cx="1031860" cy="1031860"/>
      </dsp:txXfrm>
    </dsp:sp>
    <dsp:sp modelId="{D865F120-AF99-4CE4-8CB1-B647BBFF2E4B}">
      <dsp:nvSpPr>
        <dsp:cNvPr id="0" name=""/>
        <dsp:cNvSpPr/>
      </dsp:nvSpPr>
      <dsp:spPr>
        <a:xfrm rot="16200000">
          <a:off x="4064395" y="1684309"/>
          <a:ext cx="440533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440533" y="15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4273649" y="1688622"/>
        <a:ext cx="22026" cy="22026"/>
      </dsp:txXfrm>
    </dsp:sp>
    <dsp:sp modelId="{EF749144-BCA3-4589-8C6A-E207C9283E6A}">
      <dsp:nvSpPr>
        <dsp:cNvPr id="0" name=""/>
        <dsp:cNvSpPr/>
      </dsp:nvSpPr>
      <dsp:spPr>
        <a:xfrm>
          <a:off x="3555027" y="20098"/>
          <a:ext cx="1459270" cy="1459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spc="-150" dirty="0"/>
            <a:t>신속하고  계획적인 재생에너지 전환</a:t>
          </a:r>
        </a:p>
      </dsp:txBody>
      <dsp:txXfrm>
        <a:off x="3768732" y="233803"/>
        <a:ext cx="1031860" cy="1031860"/>
      </dsp:txXfrm>
    </dsp:sp>
    <dsp:sp modelId="{F1A350BE-B657-4BFF-B979-30120D4E6B63}">
      <dsp:nvSpPr>
        <dsp:cNvPr id="0" name=""/>
        <dsp:cNvSpPr/>
      </dsp:nvSpPr>
      <dsp:spPr>
        <a:xfrm>
          <a:off x="5014297" y="2634211"/>
          <a:ext cx="440533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440533" y="15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5223551" y="2638524"/>
        <a:ext cx="22026" cy="22026"/>
      </dsp:txXfrm>
    </dsp:sp>
    <dsp:sp modelId="{48BDE983-BC8E-49EE-96A3-30A9D08AFDA7}">
      <dsp:nvSpPr>
        <dsp:cNvPr id="0" name=""/>
        <dsp:cNvSpPr/>
      </dsp:nvSpPr>
      <dsp:spPr>
        <a:xfrm>
          <a:off x="5454831" y="1919902"/>
          <a:ext cx="1459270" cy="1459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strike="noStrike" kern="1200" spc="-150" dirty="0"/>
            <a:t>환경 파괴와 인권 침해   방지</a:t>
          </a:r>
        </a:p>
      </dsp:txBody>
      <dsp:txXfrm>
        <a:off x="5668536" y="2133607"/>
        <a:ext cx="1031860" cy="1031860"/>
      </dsp:txXfrm>
    </dsp:sp>
    <dsp:sp modelId="{62FFC75F-4BCF-4FA5-90BB-E298F743B13B}">
      <dsp:nvSpPr>
        <dsp:cNvPr id="0" name=""/>
        <dsp:cNvSpPr/>
      </dsp:nvSpPr>
      <dsp:spPr>
        <a:xfrm rot="5400000">
          <a:off x="4064395" y="3584113"/>
          <a:ext cx="440533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440533" y="15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4273649" y="3588426"/>
        <a:ext cx="22026" cy="22026"/>
      </dsp:txXfrm>
    </dsp:sp>
    <dsp:sp modelId="{77CEFB99-C26B-4ECC-8585-069E7F0AE9A3}">
      <dsp:nvSpPr>
        <dsp:cNvPr id="0" name=""/>
        <dsp:cNvSpPr/>
      </dsp:nvSpPr>
      <dsp:spPr>
        <a:xfrm>
          <a:off x="3555027" y="3819706"/>
          <a:ext cx="1459270" cy="1459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spc="-150" dirty="0"/>
            <a:t>저렴한 자금 조달과 이익 공유</a:t>
          </a:r>
        </a:p>
      </dsp:txBody>
      <dsp:txXfrm>
        <a:off x="3768732" y="4033411"/>
        <a:ext cx="1031860" cy="1031860"/>
      </dsp:txXfrm>
    </dsp:sp>
    <dsp:sp modelId="{6E14189A-0748-4B4B-A2AF-04B82252EC7D}">
      <dsp:nvSpPr>
        <dsp:cNvPr id="0" name=""/>
        <dsp:cNvSpPr/>
      </dsp:nvSpPr>
      <dsp:spPr>
        <a:xfrm rot="10800000">
          <a:off x="3114493" y="2634211"/>
          <a:ext cx="440533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440533" y="15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 rot="10800000">
        <a:off x="3323747" y="2638524"/>
        <a:ext cx="22026" cy="22026"/>
      </dsp:txXfrm>
    </dsp:sp>
    <dsp:sp modelId="{EEEF6039-735B-4DB8-9422-D9765C6D9AC9}">
      <dsp:nvSpPr>
        <dsp:cNvPr id="0" name=""/>
        <dsp:cNvSpPr/>
      </dsp:nvSpPr>
      <dsp:spPr>
        <a:xfrm>
          <a:off x="1655223" y="1919902"/>
          <a:ext cx="1459270" cy="1459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spc="-150" dirty="0"/>
            <a:t>노동자 고용 보장과 녹색일자리 창출</a:t>
          </a:r>
        </a:p>
      </dsp:txBody>
      <dsp:txXfrm>
        <a:off x="1868928" y="2133607"/>
        <a:ext cx="1031860" cy="1031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17464-FFD1-4E83-AAEF-8ACD8D5B9A24}">
      <dsp:nvSpPr>
        <dsp:cNvPr id="0" name=""/>
        <dsp:cNvSpPr/>
      </dsp:nvSpPr>
      <dsp:spPr>
        <a:xfrm rot="16200000">
          <a:off x="879" y="579270"/>
          <a:ext cx="5007790" cy="501214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2800" b="1" kern="1200" spc="-15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spc="-150" dirty="0"/>
            <a:t>민영화를 통한 </a:t>
          </a:r>
          <a:endParaRPr lang="en-US" altLang="ko-KR" sz="2800" b="1" kern="1200" spc="-15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spc="-150" dirty="0"/>
            <a:t>약탈적 전환</a:t>
          </a:r>
          <a:endParaRPr lang="en-US" altLang="ko-KR" sz="2800" b="1" kern="1200" spc="-15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가스 직수입</a:t>
          </a:r>
          <a:r>
            <a:rPr lang="en-US" altLang="ko-KR" sz="1800" b="1" kern="1200" dirty="0"/>
            <a:t>/</a:t>
          </a:r>
          <a:r>
            <a:rPr lang="ko-KR" altLang="en-US" sz="1800" b="1" kern="1200" dirty="0"/>
            <a:t>민영화 확대</a:t>
          </a:r>
          <a:endParaRPr lang="en-US" altLang="ko-KR" sz="1800" b="1" kern="120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재생에너지 민영화</a:t>
          </a:r>
          <a:r>
            <a:rPr lang="en-US" altLang="ko-KR" sz="1800" b="1" kern="1200" dirty="0"/>
            <a:t>/</a:t>
          </a:r>
          <a:r>
            <a:rPr lang="ko-KR" altLang="en-US" sz="1800" b="1" kern="1200" dirty="0"/>
            <a:t>공공부문 부실화</a:t>
          </a:r>
          <a:endParaRPr lang="en-US" altLang="ko-KR" sz="1800" b="1" kern="120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판매</a:t>
          </a:r>
          <a:r>
            <a:rPr lang="en-US" altLang="ko-KR" sz="1800" b="1" kern="1200" dirty="0"/>
            <a:t>,</a:t>
          </a:r>
          <a:r>
            <a:rPr lang="ko-KR" altLang="en-US" sz="1800" b="1" kern="1200" dirty="0"/>
            <a:t> 망</a:t>
          </a:r>
          <a:r>
            <a:rPr lang="en-US" altLang="ko-KR" sz="1800" b="1" kern="1200" dirty="0"/>
            <a:t>,</a:t>
          </a:r>
          <a:r>
            <a:rPr lang="ko-KR" altLang="en-US" sz="1800" b="1" kern="1200" dirty="0"/>
            <a:t> 분산에너지 민영화 도입</a:t>
          </a:r>
          <a:endParaRPr lang="en-US" altLang="ko-KR" sz="1800" b="1" kern="120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200" b="1" kern="1200" dirty="0"/>
        </a:p>
      </dsp:txBody>
      <dsp:txXfrm rot="5400000">
        <a:off x="-1299" y="1833395"/>
        <a:ext cx="4135784" cy="2503895"/>
      </dsp:txXfrm>
    </dsp:sp>
    <dsp:sp modelId="{21D9ACC6-092D-4C9A-8550-FA3A4EEEF0B6}">
      <dsp:nvSpPr>
        <dsp:cNvPr id="0" name=""/>
        <dsp:cNvSpPr/>
      </dsp:nvSpPr>
      <dsp:spPr>
        <a:xfrm rot="5400000">
          <a:off x="4228014" y="270461"/>
          <a:ext cx="5007790" cy="502802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2800" b="1" kern="1200" spc="-15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spc="-150" dirty="0"/>
            <a:t>공공성 강화를 통한 </a:t>
          </a:r>
          <a:endParaRPr lang="en-US" altLang="ko-KR" sz="2800" b="1" kern="1200" spc="-15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spc="-150" dirty="0"/>
            <a:t>정의로운 전환 </a:t>
          </a:r>
          <a:endParaRPr lang="en-US" altLang="ko-KR" sz="2800" b="1" kern="1200" spc="-15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에너지 전환 </a:t>
          </a:r>
          <a:r>
            <a:rPr lang="en-US" altLang="ko-KR" sz="1800" b="1" kern="1200" dirty="0"/>
            <a:t>+ </a:t>
          </a:r>
          <a:r>
            <a:rPr lang="ko-KR" altLang="en-US" sz="1800" b="1" kern="1200" dirty="0"/>
            <a:t>에너지 공공성 결합 </a:t>
          </a:r>
          <a:endParaRPr lang="en-US" altLang="ko-KR" sz="1800" b="1" kern="120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u="sng" kern="1200" spc="-150" dirty="0">
              <a:solidFill>
                <a:srgbClr val="90F12F"/>
              </a:solidFill>
            </a:rPr>
            <a:t>공공재생에너지 운동</a:t>
          </a:r>
          <a:endParaRPr lang="en-US" altLang="ko-KR" sz="2400" b="1" u="sng" kern="1200" spc="-150" dirty="0">
            <a:solidFill>
              <a:srgbClr val="90F12F"/>
            </a:solidFill>
          </a:endParaRPr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spc="-150" dirty="0"/>
            <a:t>정의로운 전환을 위한 연대</a:t>
          </a:r>
          <a:endParaRPr lang="en-US" altLang="ko-KR" sz="1800" b="1" kern="1200" spc="-150" dirty="0"/>
        </a:p>
        <a:p>
          <a:pPr marL="0" lvl="0" indent="0" algn="ctr" defTabSz="1244600" latinLnBrk="1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200" b="1" kern="1200" spc="-150" dirty="0"/>
        </a:p>
      </dsp:txBody>
      <dsp:txXfrm rot="-5400000">
        <a:off x="5094261" y="1532525"/>
        <a:ext cx="4151659" cy="2503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90911-B701-4AD4-8819-D6011CF9A9A0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1807-AD98-4B1F-8DB7-67AA604CDC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B1807-AD98-4B1F-8DB7-67AA604CDC8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31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B1807-AD98-4B1F-8DB7-67AA604CDC8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89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1200" dirty="0" err="1">
                <a:latin typeface="+mn-ea"/>
              </a:rPr>
              <a:t>한스</a:t>
            </a:r>
            <a:r>
              <a:rPr lang="ko-KR" altLang="en-US" sz="1200" dirty="0">
                <a:latin typeface="+mn-ea"/>
              </a:rPr>
              <a:t> 오토 </a:t>
            </a:r>
            <a:r>
              <a:rPr lang="ko-KR" altLang="en-US" sz="1200" dirty="0" err="1">
                <a:latin typeface="+mn-ea"/>
              </a:rPr>
              <a:t>포르트너</a:t>
            </a:r>
            <a:r>
              <a:rPr lang="en-US" altLang="ko-KR" sz="1200" dirty="0">
                <a:latin typeface="+mn-ea"/>
              </a:rPr>
              <a:t>(Hans-Otto </a:t>
            </a:r>
            <a:r>
              <a:rPr lang="en-US" altLang="ko-KR" sz="1200" dirty="0" err="1">
                <a:latin typeface="+mn-ea"/>
              </a:rPr>
              <a:t>Pörtner</a:t>
            </a:r>
            <a:r>
              <a:rPr lang="en-US" altLang="ko-KR" sz="1200" dirty="0">
                <a:latin typeface="+mn-ea"/>
              </a:rPr>
              <a:t>) IPCC </a:t>
            </a:r>
            <a:r>
              <a:rPr lang="ko-KR" altLang="en-US" sz="1200" dirty="0">
                <a:latin typeface="+mn-ea"/>
              </a:rPr>
              <a:t>제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그룹 공동의장의 인용 출처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dirty="0"/>
              <a:t>https://www.newspenguin.com/news/articleView.html?idxno=10829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D2AA734-6077-434E-A043-887A2AF9B18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F8E43-8713-4D12-8157-54BCEB68BF2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15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B1807-AD98-4B1F-8DB7-67AA604CDC8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96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B1807-AD98-4B1F-8DB7-67AA604CDC84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68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568952" cy="4900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251520" y="1057762"/>
            <a:ext cx="8568952" cy="52985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46A017F-CA37-40CE-8A2A-09A2E290D6AF}"/>
              </a:ext>
            </a:extLst>
          </p:cNvPr>
          <p:cNvSpPr/>
          <p:nvPr userDrawn="1"/>
        </p:nvSpPr>
        <p:spPr>
          <a:xfrm>
            <a:off x="0" y="857232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4E41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568952" cy="4900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057762"/>
            <a:ext cx="8568952" cy="52985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6A017F-CA37-40CE-8A2A-09A2E290D6AF}"/>
              </a:ext>
            </a:extLst>
          </p:cNvPr>
          <p:cNvSpPr/>
          <p:nvPr userDrawn="1"/>
        </p:nvSpPr>
        <p:spPr>
          <a:xfrm>
            <a:off x="0" y="857232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4E41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568952" cy="4900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251520" y="1057762"/>
            <a:ext cx="8568952" cy="52985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46A017F-CA37-40CE-8A2A-09A2E290D6AF}"/>
              </a:ext>
            </a:extLst>
          </p:cNvPr>
          <p:cNvSpPr/>
          <p:nvPr userDrawn="1"/>
        </p:nvSpPr>
        <p:spPr>
          <a:xfrm>
            <a:off x="0" y="857232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4E41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568952" cy="4900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251520" y="1057762"/>
            <a:ext cx="8568952" cy="52985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46A017F-CA37-40CE-8A2A-09A2E290D6AF}"/>
              </a:ext>
            </a:extLst>
          </p:cNvPr>
          <p:cNvSpPr/>
          <p:nvPr userDrawn="1"/>
        </p:nvSpPr>
        <p:spPr>
          <a:xfrm>
            <a:off x="0" y="857232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4E41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568952" cy="4900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251520" y="1057762"/>
            <a:ext cx="8568952" cy="529859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46A017F-CA37-40CE-8A2A-09A2E290D6AF}"/>
              </a:ext>
            </a:extLst>
          </p:cNvPr>
          <p:cNvSpPr/>
          <p:nvPr userDrawn="1"/>
        </p:nvSpPr>
        <p:spPr>
          <a:xfrm>
            <a:off x="0" y="857232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4E41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6363-0E08-4A76-924C-2684432B5301}" type="datetimeFigureOut">
              <a:rPr lang="ko-KR" altLang="en-US" smtClean="0"/>
              <a:pPr/>
              <a:t>2024-04-24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2816-1C12-4689-A76F-EE63860763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cobin.com/2024/02/green-transition-renewable-energy-government-investment-market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platformc.kr/2019/10/energy-democracy-and-public-ownership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ni.org/en/publication/energy-transition-mythbuster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-wealth.org/publications/wholesale-transformation-evaluating-electricity-market-reform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3507"/>
            <a:ext cx="4013200" cy="1424776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000" b="1" spc="-150" dirty="0">
                <a:solidFill>
                  <a:srgbClr val="00B050"/>
                </a:solidFill>
                <a:latin typeface="+mj-ea"/>
              </a:rPr>
              <a:t>공공재생에너지</a:t>
            </a:r>
            <a:br>
              <a:rPr lang="en-US" altLang="ko-KR" sz="4000" b="1" spc="-150" dirty="0">
                <a:solidFill>
                  <a:srgbClr val="00B050"/>
                </a:solidFill>
                <a:latin typeface="+mj-ea"/>
              </a:rPr>
            </a:br>
            <a:r>
              <a:rPr lang="ko-KR" altLang="en-US" sz="4000" b="1" spc="-150" dirty="0">
                <a:latin typeface="+mj-ea"/>
              </a:rPr>
              <a:t>필요성과 과제</a:t>
            </a:r>
            <a:endParaRPr lang="ko-KR" altLang="en-US" sz="3200" b="1" spc="-150" dirty="0">
              <a:latin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452" y="6134214"/>
            <a:ext cx="8845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+mn-ea"/>
              </a:rPr>
              <a:t>* </a:t>
            </a:r>
            <a:r>
              <a:rPr lang="ko-KR" altLang="en-US" sz="1200" dirty="0">
                <a:latin typeface="+mn-ea"/>
              </a:rPr>
              <a:t>이 자료는 다음 글에 </a:t>
            </a:r>
            <a:r>
              <a:rPr lang="ko-KR" altLang="en-US" sz="1200" dirty="0" err="1">
                <a:latin typeface="+mn-ea"/>
              </a:rPr>
              <a:t>바탕하였습니다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&lt;</a:t>
            </a:r>
            <a:r>
              <a:rPr lang="ko-KR" altLang="en-US" sz="1200" dirty="0">
                <a:latin typeface="+mn-ea"/>
              </a:rPr>
              <a:t>재생에너지 민영화의 문제와 대안</a:t>
            </a:r>
            <a:r>
              <a:rPr lang="en-US" altLang="ko-KR" sz="1200" dirty="0">
                <a:latin typeface="+mn-ea"/>
              </a:rPr>
              <a:t>: ‘</a:t>
            </a:r>
            <a:r>
              <a:rPr lang="ko-KR" altLang="en-US" sz="1200" dirty="0">
                <a:latin typeface="+mn-ea"/>
              </a:rPr>
              <a:t>민자발전 </a:t>
            </a:r>
            <a:r>
              <a:rPr lang="ko-KR" altLang="en-US" sz="1200" dirty="0" err="1">
                <a:latin typeface="+mn-ea"/>
              </a:rPr>
              <a:t>모델’에서</a:t>
            </a:r>
            <a:r>
              <a:rPr lang="ko-KR" altLang="en-US" sz="1200" dirty="0">
                <a:latin typeface="+mn-ea"/>
              </a:rPr>
              <a:t> ‘공공협력 </a:t>
            </a:r>
            <a:r>
              <a:rPr lang="ko-KR" altLang="en-US" sz="1200" dirty="0" err="1">
                <a:latin typeface="+mn-ea"/>
              </a:rPr>
              <a:t>모델’로</a:t>
            </a:r>
            <a:r>
              <a:rPr lang="en-US" altLang="ko-KR" sz="1200" dirty="0">
                <a:latin typeface="+mn-ea"/>
              </a:rPr>
              <a:t>&gt;, </a:t>
            </a:r>
            <a:r>
              <a:rPr lang="ko-KR" altLang="en-US" sz="1200" dirty="0">
                <a:latin typeface="+mn-ea"/>
              </a:rPr>
              <a:t>사회공공연구원 이슈페이퍼 </a:t>
            </a:r>
            <a:r>
              <a:rPr lang="en-US" altLang="ko-KR" sz="1200" dirty="0">
                <a:latin typeface="+mn-ea"/>
              </a:rPr>
              <a:t>2022-04.</a:t>
            </a:r>
          </a:p>
          <a:p>
            <a:r>
              <a:rPr lang="en-US" altLang="ko-KR" sz="1200" dirty="0">
                <a:latin typeface="+mn-ea"/>
              </a:rPr>
              <a:t>&lt;</a:t>
            </a:r>
            <a:r>
              <a:rPr lang="ko-KR" altLang="en-US" sz="1200" dirty="0">
                <a:latin typeface="+mn-ea"/>
              </a:rPr>
              <a:t>공공재생에너지 확대 전략</a:t>
            </a:r>
            <a:r>
              <a:rPr lang="en-US" altLang="ko-KR" sz="1200" dirty="0">
                <a:latin typeface="+mn-ea"/>
              </a:rPr>
              <a:t>&gt;, 2023.</a:t>
            </a:r>
            <a:r>
              <a:rPr lang="ko-KR" altLang="en-US" sz="1200" dirty="0">
                <a:latin typeface="+mn-ea"/>
              </a:rPr>
              <a:t> 공공운수노조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한국발전산업노동조합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청소년기후행동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사회공공연구원</a:t>
            </a:r>
            <a:r>
              <a:rPr lang="en-US" altLang="ko-KR" sz="1200" dirty="0">
                <a:latin typeface="+mn-ea"/>
              </a:rPr>
              <a:t>.</a:t>
            </a:r>
          </a:p>
          <a:p>
            <a:endParaRPr lang="en-US" altLang="ko-KR" sz="1200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0CB45-4A33-66BD-9ED2-09C0015D5C95}"/>
              </a:ext>
            </a:extLst>
          </p:cNvPr>
          <p:cNvSpPr txBox="1"/>
          <p:nvPr/>
        </p:nvSpPr>
        <p:spPr>
          <a:xfrm>
            <a:off x="179512" y="18864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2024.04.24</a:t>
            </a:r>
            <a:r>
              <a:rPr lang="ko-KR" altLang="en-US" sz="1400" dirty="0"/>
              <a:t> 참세상연구소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9D13E-1BC9-98CF-1B5E-F51934D030E5}"/>
              </a:ext>
            </a:extLst>
          </p:cNvPr>
          <p:cNvSpPr txBox="1"/>
          <p:nvPr/>
        </p:nvSpPr>
        <p:spPr>
          <a:xfrm>
            <a:off x="0" y="4653136"/>
            <a:ext cx="3921696" cy="79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err="1"/>
              <a:t>구준모</a:t>
            </a:r>
            <a:r>
              <a:rPr lang="ko-KR" altLang="en-US" dirty="0"/>
              <a:t> </a:t>
            </a:r>
            <a:endParaRPr lang="en-US" altLang="ko-KR" dirty="0"/>
          </a:p>
          <a:p>
            <a:pPr algn="ctr">
              <a:lnSpc>
                <a:spcPct val="150000"/>
              </a:lnSpc>
            </a:pPr>
            <a:r>
              <a:rPr lang="ko-KR" altLang="en-US" sz="1400" dirty="0"/>
              <a:t>에너지노동사회네트워크 기획실장</a:t>
            </a:r>
          </a:p>
        </p:txBody>
      </p:sp>
      <p:pic>
        <p:nvPicPr>
          <p:cNvPr id="9" name="그림 8" descr="야외, 하늘, 텍스트, 의류이(가) 표시된 사진&#10;&#10;자동 생성된 설명">
            <a:extLst>
              <a:ext uri="{FF2B5EF4-FFF2-40B4-BE49-F238E27FC236}">
                <a16:creationId xmlns:a16="http://schemas.microsoft.com/office/drawing/2014/main" id="{DB4422C8-8C90-2D95-9DB0-C5224BEDE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-25532"/>
            <a:ext cx="5130800" cy="579120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524" y="183737"/>
            <a:ext cx="8568952" cy="490067"/>
          </a:xfrm>
        </p:spPr>
        <p:txBody>
          <a:bodyPr>
            <a:noAutofit/>
          </a:bodyPr>
          <a:lstStyle/>
          <a:p>
            <a:r>
              <a:rPr lang="ko-KR" altLang="en-US" sz="2800" b="1" dirty="0">
                <a:latin typeface="+mj-ea"/>
              </a:rPr>
              <a:t>에너지 산업의 우회적 민영화와 사회적 부의 약탈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3826574"/>
            <a:ext cx="5242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ea"/>
                <a:ea typeface="+mj-ea"/>
              </a:rPr>
              <a:t>민자발전사의 영업이익 추이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124684" y="4227844"/>
            <a:ext cx="2736304" cy="22976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150" dirty="0">
                <a:latin typeface="+mn-ea"/>
              </a:rPr>
              <a:t>천연가스 직수입</a:t>
            </a:r>
            <a:r>
              <a:rPr lang="ko-KR" altLang="en-US" sz="1600" spc="-150" dirty="0">
                <a:latin typeface="+mn-ea"/>
              </a:rPr>
              <a:t> 제도와 </a:t>
            </a:r>
            <a:r>
              <a:rPr lang="ko-KR" altLang="en-US" sz="1600" b="1" spc="-150" dirty="0">
                <a:latin typeface="+mn-ea"/>
              </a:rPr>
              <a:t>민자발전</a:t>
            </a:r>
            <a:r>
              <a:rPr lang="ko-KR" altLang="en-US" sz="1600" spc="-150" dirty="0">
                <a:latin typeface="+mn-ea"/>
              </a:rPr>
              <a:t> 제도가 결합하여 민간 에너지 대기업이 에너지 위기 상황에서 엄청난 초과이윤을 향유</a:t>
            </a:r>
            <a:endParaRPr lang="en-US" altLang="ko-KR" sz="1600" spc="-150" dirty="0"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600" spc="-150" dirty="0">
                <a:latin typeface="+mn-ea"/>
              </a:rPr>
              <a:t>반면 공기업인 한전과 가스공사는 부채 증가와 부실화</a:t>
            </a:r>
          </a:p>
        </p:txBody>
      </p:sp>
      <p:graphicFrame>
        <p:nvGraphicFramePr>
          <p:cNvPr id="3" name="표 9">
            <a:extLst>
              <a:ext uri="{FF2B5EF4-FFF2-40B4-BE49-F238E27FC236}">
                <a16:creationId xmlns:a16="http://schemas.microsoft.com/office/drawing/2014/main" id="{A104E069-697F-A6B1-37EA-E396853D8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848329"/>
              </p:ext>
            </p:extLst>
          </p:nvPr>
        </p:nvGraphicFramePr>
        <p:xfrm>
          <a:off x="395536" y="4227844"/>
          <a:ext cx="5513270" cy="236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322">
                  <a:extLst>
                    <a:ext uri="{9D8B030D-6E8A-4147-A177-3AD203B41FA5}">
                      <a16:colId xmlns:a16="http://schemas.microsoft.com/office/drawing/2014/main" val="3147367508"/>
                    </a:ext>
                  </a:extLst>
                </a:gridCol>
                <a:gridCol w="1026222">
                  <a:extLst>
                    <a:ext uri="{9D8B030D-6E8A-4147-A177-3AD203B41FA5}">
                      <a16:colId xmlns:a16="http://schemas.microsoft.com/office/drawing/2014/main" val="301475468"/>
                    </a:ext>
                  </a:extLst>
                </a:gridCol>
                <a:gridCol w="1085086">
                  <a:extLst>
                    <a:ext uri="{9D8B030D-6E8A-4147-A177-3AD203B41FA5}">
                      <a16:colId xmlns:a16="http://schemas.microsoft.com/office/drawing/2014/main" val="370067716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06945195"/>
                    </a:ext>
                  </a:extLst>
                </a:gridCol>
                <a:gridCol w="1155480">
                  <a:extLst>
                    <a:ext uri="{9D8B030D-6E8A-4147-A177-3AD203B41FA5}">
                      <a16:colId xmlns:a16="http://schemas.microsoft.com/office/drawing/2014/main" val="3769659825"/>
                    </a:ext>
                  </a:extLst>
                </a:gridCol>
              </a:tblGrid>
              <a:tr h="437767"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2020</a:t>
                      </a:r>
                      <a:r>
                        <a:rPr lang="ko-KR" altLang="en-US" sz="1600" spc="0" dirty="0"/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2021</a:t>
                      </a:r>
                      <a:r>
                        <a:rPr lang="ko-KR" altLang="en-US" sz="1600" spc="0" dirty="0"/>
                        <a:t>년 </a:t>
                      </a:r>
                      <a:endParaRPr lang="en-US" altLang="ko-KR" sz="160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2022</a:t>
                      </a:r>
                      <a:r>
                        <a:rPr lang="ko-KR" altLang="en-US" sz="1600" spc="0" dirty="0"/>
                        <a:t>년 </a:t>
                      </a:r>
                      <a:endParaRPr lang="en-US" altLang="ko-KR" sz="160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2023</a:t>
                      </a:r>
                      <a:r>
                        <a:rPr lang="ko-KR" altLang="en-US" sz="1600" spc="0" dirty="0"/>
                        <a:t>년 </a:t>
                      </a:r>
                      <a:endParaRPr lang="en-US" altLang="ko-KR" sz="1600" spc="0" dirty="0"/>
                    </a:p>
                    <a:p>
                      <a:pPr algn="ctr" latinLnBrk="1"/>
                      <a:r>
                        <a:rPr lang="en-US" altLang="ko-KR" sz="1600" spc="0" dirty="0"/>
                        <a:t>3</a:t>
                      </a:r>
                      <a:r>
                        <a:rPr lang="ko-KR" altLang="en-US" sz="1600" spc="0" dirty="0"/>
                        <a:t>분기누적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67963"/>
                  </a:ext>
                </a:extLst>
              </a:tr>
              <a:tr h="4377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SK E&amp;S</a:t>
                      </a:r>
                      <a:endParaRPr lang="ko-KR" altLang="en-US" sz="160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2,412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6,192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1</a:t>
                      </a:r>
                      <a:r>
                        <a:rPr lang="ko-KR" altLang="en-US" sz="1600" spc="0" dirty="0"/>
                        <a:t>조</a:t>
                      </a:r>
                      <a:r>
                        <a:rPr lang="en-US" altLang="ko-KR" sz="1600" spc="0" dirty="0"/>
                        <a:t>4,191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1</a:t>
                      </a:r>
                      <a:r>
                        <a:rPr lang="ko-KR" altLang="en-US" sz="1600" spc="0" dirty="0"/>
                        <a:t>조</a:t>
                      </a:r>
                      <a:r>
                        <a:rPr lang="en-US" altLang="ko-KR" sz="1600" spc="0" dirty="0"/>
                        <a:t>986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840236"/>
                  </a:ext>
                </a:extLst>
              </a:tr>
              <a:tr h="4377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GS EPS</a:t>
                      </a:r>
                      <a:endParaRPr lang="ko-KR" altLang="en-US" sz="160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1,164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2,120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6,087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3,903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10909"/>
                  </a:ext>
                </a:extLst>
              </a:tr>
              <a:tr h="4377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/>
                        <a:t>포스코 </a:t>
                      </a:r>
                      <a:endParaRPr lang="en-US" altLang="ko-KR" sz="1600" spc="0" dirty="0"/>
                    </a:p>
                    <a:p>
                      <a:pPr algn="ctr" latinLnBrk="1"/>
                      <a:r>
                        <a:rPr lang="ko-KR" altLang="en-US" sz="1600" spc="0" dirty="0"/>
                        <a:t>에너지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2,410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2,033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2,711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/>
                        <a:t>5,283</a:t>
                      </a:r>
                      <a:r>
                        <a:rPr lang="ko-KR" altLang="en-US" sz="1600" spc="0" dirty="0"/>
                        <a:t>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823515"/>
                  </a:ext>
                </a:extLst>
              </a:tr>
              <a:tr h="318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pc="0" dirty="0"/>
                        <a:t>합계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spc="0" dirty="0"/>
                        <a:t>5,986</a:t>
                      </a:r>
                      <a:r>
                        <a:rPr lang="ko-KR" altLang="en-US" sz="1600" b="1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spc="0" dirty="0"/>
                        <a:t>1</a:t>
                      </a:r>
                      <a:r>
                        <a:rPr lang="ko-KR" altLang="en-US" sz="1600" b="1" spc="0" dirty="0"/>
                        <a:t>조</a:t>
                      </a:r>
                      <a:r>
                        <a:rPr lang="en-US" altLang="ko-KR" sz="1600" b="1" spc="0" dirty="0"/>
                        <a:t>345</a:t>
                      </a:r>
                      <a:r>
                        <a:rPr lang="ko-KR" altLang="en-US" sz="1600" b="1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spc="0" dirty="0"/>
                        <a:t>2</a:t>
                      </a:r>
                      <a:r>
                        <a:rPr lang="ko-KR" altLang="en-US" sz="1600" b="1" spc="0" dirty="0"/>
                        <a:t>조</a:t>
                      </a:r>
                      <a:r>
                        <a:rPr lang="en-US" altLang="ko-KR" sz="1600" b="1" spc="0" dirty="0"/>
                        <a:t>2,989</a:t>
                      </a:r>
                      <a:r>
                        <a:rPr lang="ko-KR" altLang="en-US" sz="1600" b="1" spc="0" dirty="0"/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spc="0" dirty="0"/>
                        <a:t>2</a:t>
                      </a:r>
                      <a:r>
                        <a:rPr lang="ko-KR" altLang="en-US" sz="1600" b="1" spc="0" dirty="0"/>
                        <a:t>조</a:t>
                      </a:r>
                      <a:r>
                        <a:rPr lang="en-US" altLang="ko-KR" sz="1600" b="1" spc="0" dirty="0"/>
                        <a:t>172</a:t>
                      </a:r>
                      <a:r>
                        <a:rPr lang="ko-KR" altLang="en-US" sz="1600" b="1" spc="0" dirty="0"/>
                        <a:t>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3224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154A65-05FB-DCA5-E912-04E82E5A118C}"/>
              </a:ext>
            </a:extLst>
          </p:cNvPr>
          <p:cNvSpPr txBox="1"/>
          <p:nvPr/>
        </p:nvSpPr>
        <p:spPr>
          <a:xfrm>
            <a:off x="755576" y="1158162"/>
            <a:ext cx="781286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rgbClr val="7030A0"/>
                </a:solidFill>
              </a:rPr>
              <a:t>가스요금과 전기요금 인상의 나선형</a:t>
            </a:r>
            <a:r>
              <a:rPr lang="en-US" altLang="ko-KR" sz="2000" dirty="0"/>
              <a:t> </a:t>
            </a:r>
          </a:p>
          <a:p>
            <a:r>
              <a:rPr lang="ko-KR" altLang="en-US" sz="1800" dirty="0"/>
              <a:t>① 민자발전사 직수입 포기 </a:t>
            </a:r>
            <a:r>
              <a:rPr lang="ko-KR" altLang="en-US" sz="1800" b="1" dirty="0"/>
              <a:t>→</a:t>
            </a:r>
            <a:r>
              <a:rPr lang="ko-KR" altLang="en-US" sz="1800" dirty="0"/>
              <a:t> ② 가스공사 단기물량 수입 </a:t>
            </a:r>
            <a:r>
              <a:rPr lang="ko-KR" altLang="en-US" sz="1800" b="1" dirty="0"/>
              <a:t>→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r>
              <a:rPr lang="ko-KR" altLang="en-US" sz="1800" dirty="0"/>
              <a:t>③ 구매가 인상</a:t>
            </a:r>
            <a:r>
              <a:rPr lang="en-US" altLang="ko-KR" sz="1800" dirty="0"/>
              <a:t>(</a:t>
            </a:r>
            <a:r>
              <a:rPr lang="ko-KR" altLang="en-US" sz="1800" dirty="0"/>
              <a:t>가스요금 인상</a:t>
            </a:r>
            <a:r>
              <a:rPr lang="en-US" altLang="ko-KR" sz="1800" dirty="0"/>
              <a:t>/</a:t>
            </a:r>
            <a:r>
              <a:rPr lang="ko-KR" altLang="en-US" sz="1800" dirty="0"/>
              <a:t>미수금 증가</a:t>
            </a:r>
            <a:r>
              <a:rPr lang="en-US" altLang="ko-KR" sz="1800" dirty="0"/>
              <a:t>) </a:t>
            </a:r>
            <a:r>
              <a:rPr lang="ko-KR" altLang="en-US" sz="1800" b="1" dirty="0"/>
              <a:t>→</a:t>
            </a:r>
            <a:r>
              <a:rPr lang="ko-KR" altLang="en-US" sz="1800" dirty="0"/>
              <a:t> ④ </a:t>
            </a:r>
            <a:r>
              <a:rPr lang="en-US" altLang="ko-KR" sz="1800" dirty="0"/>
              <a:t>SMP</a:t>
            </a:r>
            <a:r>
              <a:rPr lang="ko-KR" altLang="en-US" sz="1800" dirty="0"/>
              <a:t> 상승 </a:t>
            </a:r>
            <a:r>
              <a:rPr lang="ko-KR" altLang="en-US" sz="1800" b="1" dirty="0"/>
              <a:t>→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r>
              <a:rPr lang="ko-KR" altLang="en-US" sz="1800" dirty="0"/>
              <a:t>⑤ 민자발전사 수입 증가 </a:t>
            </a:r>
            <a:r>
              <a:rPr lang="ko-KR" altLang="en-US" sz="1800" b="1" dirty="0"/>
              <a:t>→ </a:t>
            </a:r>
            <a:r>
              <a:rPr lang="ko-KR" altLang="en-US" sz="1800" dirty="0"/>
              <a:t>⑥ 한전 적자 증가</a:t>
            </a:r>
            <a:r>
              <a:rPr lang="en-US" altLang="ko-KR" sz="1800" dirty="0"/>
              <a:t>(</a:t>
            </a:r>
            <a:r>
              <a:rPr lang="ko-KR" altLang="en-US" sz="1800" dirty="0"/>
              <a:t>전기요금 인상</a:t>
            </a:r>
            <a:r>
              <a:rPr lang="en-US" altLang="ko-KR" sz="1800" dirty="0"/>
              <a:t>)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2</a:t>
            </a:r>
            <a:r>
              <a:rPr lang="ko-KR" altLang="en-US" dirty="0"/>
              <a:t>년간 가정용 도시가스 요금 </a:t>
            </a:r>
            <a:r>
              <a:rPr lang="en-US" altLang="ko-KR" dirty="0"/>
              <a:t>45%</a:t>
            </a:r>
            <a:r>
              <a:rPr lang="ko-KR" altLang="en-US" dirty="0"/>
              <a:t> 인상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2</a:t>
            </a:r>
            <a:r>
              <a:rPr lang="ko-KR" altLang="en-US" sz="1800" dirty="0"/>
              <a:t>년간 한전 적자 </a:t>
            </a:r>
            <a:r>
              <a:rPr lang="en-US" altLang="ko-KR" sz="1800" dirty="0"/>
              <a:t>37</a:t>
            </a:r>
            <a:r>
              <a:rPr lang="ko-KR" altLang="en-US" sz="1800" dirty="0"/>
              <a:t>조원</a:t>
            </a:r>
            <a:r>
              <a:rPr lang="en-US" altLang="ko-KR" sz="1800" dirty="0"/>
              <a:t>, </a:t>
            </a:r>
            <a:r>
              <a:rPr lang="ko-KR" altLang="en-US" sz="1800" dirty="0"/>
              <a:t>가스공사 미수금 </a:t>
            </a:r>
            <a:r>
              <a:rPr lang="en-US" altLang="ko-KR" sz="1800" dirty="0"/>
              <a:t>15</a:t>
            </a:r>
            <a:r>
              <a:rPr lang="ko-KR" altLang="en-US" sz="1800" dirty="0"/>
              <a:t>조원</a:t>
            </a:r>
            <a:endParaRPr lang="en-US" altLang="ko-K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2</a:t>
            </a:r>
            <a:r>
              <a:rPr lang="ko-KR" altLang="en-US" dirty="0"/>
              <a:t>년간 </a:t>
            </a:r>
            <a:r>
              <a:rPr lang="en-US" altLang="ko-KR" dirty="0"/>
              <a:t>3</a:t>
            </a:r>
            <a:r>
              <a:rPr lang="ko-KR" altLang="en-US" dirty="0"/>
              <a:t>대 민자발전사 영업이익 </a:t>
            </a:r>
            <a:r>
              <a:rPr lang="en-US" altLang="ko-KR" dirty="0"/>
              <a:t>4</a:t>
            </a:r>
            <a:r>
              <a:rPr lang="ko-KR" altLang="en-US" dirty="0"/>
              <a:t>조원</a:t>
            </a:r>
            <a:endParaRPr lang="en-US" altLang="ko-KR" sz="1800" dirty="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524" y="220065"/>
            <a:ext cx="8568952" cy="593597"/>
          </a:xfrm>
        </p:spPr>
        <p:txBody>
          <a:bodyPr>
            <a:normAutofit/>
          </a:bodyPr>
          <a:lstStyle/>
          <a:p>
            <a:r>
              <a:rPr lang="ko-KR" altLang="en-US" sz="2800" b="1" dirty="0">
                <a:latin typeface="+mj-ea"/>
              </a:rPr>
              <a:t>재생에너지의 민영화와 </a:t>
            </a:r>
            <a:r>
              <a:rPr lang="en-US" altLang="ko-KR" sz="2800" b="1" dirty="0">
                <a:latin typeface="+mj-ea"/>
              </a:rPr>
              <a:t>‘</a:t>
            </a:r>
            <a:r>
              <a:rPr lang="ko-KR" altLang="en-US" sz="2800" b="1" dirty="0">
                <a:latin typeface="+mj-ea"/>
              </a:rPr>
              <a:t>우리 모두의 부</a:t>
            </a:r>
            <a:r>
              <a:rPr lang="en-US" altLang="ko-KR" sz="2800" b="1" dirty="0">
                <a:latin typeface="+mj-ea"/>
              </a:rPr>
              <a:t>’</a:t>
            </a:r>
            <a:r>
              <a:rPr lang="ko-KR" altLang="en-US" sz="2800" b="1" dirty="0">
                <a:latin typeface="+mj-ea"/>
              </a:rPr>
              <a:t>의 약탈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840186"/>
              </p:ext>
            </p:extLst>
          </p:nvPr>
        </p:nvGraphicFramePr>
        <p:xfrm>
          <a:off x="332747" y="1501019"/>
          <a:ext cx="4325517" cy="231685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1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9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발전용량</a:t>
                      </a:r>
                      <a:endParaRPr lang="en-US" altLang="ko-KR" sz="1200" u="none" strike="noStrike" dirty="0"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u="none" strike="noStrike" dirty="0">
                          <a:latin typeface="+mn-ea"/>
                          <a:ea typeface="+mn-ea"/>
                        </a:rPr>
                        <a:t>MW)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 내 비중</a:t>
                      </a:r>
                      <a:endParaRPr lang="en-US" altLang="ko-KR" sz="1200" u="none" strike="noStrike" dirty="0"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(%)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+mn-ea"/>
                          <a:ea typeface="+mn-ea"/>
                        </a:rPr>
                        <a:t>B 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내 비중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(%)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+mn-ea"/>
                          <a:ea typeface="+mn-ea"/>
                        </a:rPr>
                        <a:t>C 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내 비중</a:t>
                      </a:r>
                      <a:endParaRPr lang="en-US" altLang="ko-KR" sz="1200" u="none" strike="noStrike" dirty="0"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(%)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latin typeface="+mn-ea"/>
                          <a:ea typeface="+mn-ea"/>
                        </a:rPr>
                        <a:t>전체 발전설비</a:t>
                      </a:r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(A)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129,191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100.0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latin typeface="+mn-ea"/>
                          <a:ea typeface="+mn-ea"/>
                        </a:rPr>
                        <a:t>신재생</a:t>
                      </a:r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E </a:t>
                      </a:r>
                      <a:r>
                        <a:rPr lang="ko-KR" altLang="en-US" sz="1200" u="none" strike="noStrike">
                          <a:latin typeface="+mn-ea"/>
                          <a:ea typeface="+mn-ea"/>
                        </a:rPr>
                        <a:t>발전설비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20,545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15.9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1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latin typeface="+mn-ea"/>
                          <a:ea typeface="+mn-ea"/>
                        </a:rPr>
                        <a:t>시장참여 재생</a:t>
                      </a:r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E </a:t>
                      </a:r>
                      <a:r>
                        <a:rPr lang="ko-KR" altLang="en-US" sz="1200" u="none" strike="noStrike">
                          <a:latin typeface="+mn-ea"/>
                          <a:ea typeface="+mn-ea"/>
                        </a:rPr>
                        <a:t>발전설비</a:t>
                      </a:r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(B)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10,739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8.3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공기업 발전설비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(C)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85,220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66.0 </a:t>
                      </a:r>
                      <a:endParaRPr lang="en-US" altLang="ko-KR" sz="1200" b="0" i="0" u="none" strike="noStrik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latin typeface="+mn-ea"/>
                          <a:ea typeface="+mn-ea"/>
                        </a:rPr>
                        <a:t>공기업 재생</a:t>
                      </a:r>
                      <a:r>
                        <a:rPr lang="en-US" altLang="ko-KR" sz="1200" u="none" strike="noStrike">
                          <a:latin typeface="+mn-ea"/>
                          <a:ea typeface="+mn-ea"/>
                        </a:rPr>
                        <a:t>E </a:t>
                      </a:r>
                      <a:r>
                        <a:rPr lang="ko-KR" altLang="en-US" sz="1200" u="none" strike="noStrike">
                          <a:latin typeface="+mn-ea"/>
                          <a:ea typeface="+mn-ea"/>
                        </a:rPr>
                        <a:t>발전설비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1,009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0.8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latin typeface="+mn-ea"/>
                          <a:ea typeface="+mn-ea"/>
                        </a:rPr>
                        <a:t>9.4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latin typeface="+mn-ea"/>
                          <a:ea typeface="+mn-ea"/>
                        </a:rPr>
                        <a:t>1.2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122" y="1067101"/>
            <a:ext cx="3844084" cy="201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ttps://images.chosun.com/resizer/NllXTLaV4_-PZ6Ozvl6VuU2z6rc=/600x512/smart/cloudfront-ap-northeast-1.images.arcpublishing.com/chosun/3HRQILGMKJC2VMYJEWJSHEGQ4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560" y="3086760"/>
            <a:ext cx="3803646" cy="2704139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925" y="5827095"/>
            <a:ext cx="4064300" cy="83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8145"/>
              </p:ext>
            </p:extLst>
          </p:nvPr>
        </p:nvGraphicFramePr>
        <p:xfrm>
          <a:off x="323528" y="4295208"/>
          <a:ext cx="43204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4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분류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사업자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사업수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용량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점유율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발전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공기업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남동발전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1,240 MW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5.1%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8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지방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공기업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제주에너지공사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105 MW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0.4%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전남개발공사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4.3 MW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0.02%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공공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SPC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한국해상풍력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400 MW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1.6%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기타 </a:t>
                      </a:r>
                      <a:endParaRPr lang="en-US" altLang="ko-KR" sz="12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민간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해외자본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 대기업 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70</a:t>
                      </a: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22,464 MW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92.8%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7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합 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77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24,2163MW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105" y="112474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j-ea"/>
                <a:ea typeface="+mj-ea"/>
              </a:rPr>
              <a:t>공공재생에너지의 비중</a:t>
            </a:r>
            <a:r>
              <a:rPr lang="en-US" altLang="ko-KR" sz="1600" b="1" dirty="0">
                <a:latin typeface="+mj-ea"/>
                <a:ea typeface="+mj-ea"/>
              </a:rPr>
              <a:t>(2021</a:t>
            </a:r>
            <a:r>
              <a:rPr lang="ko-KR" altLang="en-US" sz="1600" b="1" dirty="0">
                <a:latin typeface="+mj-ea"/>
                <a:ea typeface="+mj-ea"/>
              </a:rPr>
              <a:t>년 현재</a:t>
            </a:r>
            <a:r>
              <a:rPr lang="en-US" altLang="ko-KR" sz="1600" b="1" dirty="0">
                <a:latin typeface="+mj-ea"/>
                <a:ea typeface="+mj-ea"/>
              </a:rPr>
              <a:t>)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93305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50" dirty="0">
                <a:latin typeface="+mj-ea"/>
                <a:ea typeface="+mj-ea"/>
              </a:rPr>
              <a:t>발전사업 허가 받은 해상풍력 단지 현황</a:t>
            </a:r>
            <a:r>
              <a:rPr lang="en-US" altLang="ko-KR" sz="1200" b="1" spc="-150" dirty="0">
                <a:latin typeface="+mj-ea"/>
                <a:ea typeface="+mj-ea"/>
              </a:rPr>
              <a:t>(2023</a:t>
            </a:r>
            <a:r>
              <a:rPr lang="ko-KR" altLang="en-US" sz="1200" b="1" spc="-150" dirty="0">
                <a:latin typeface="+mj-ea"/>
                <a:ea typeface="+mj-ea"/>
              </a:rPr>
              <a:t>년 </a:t>
            </a:r>
            <a:r>
              <a:rPr lang="en-US" altLang="ko-KR" sz="1200" b="1" spc="-150" dirty="0">
                <a:latin typeface="+mj-ea"/>
                <a:ea typeface="+mj-ea"/>
              </a:rPr>
              <a:t>8</a:t>
            </a:r>
            <a:r>
              <a:rPr lang="ko-KR" altLang="en-US" sz="1200" b="1" spc="-150" dirty="0" err="1">
                <a:latin typeface="+mj-ea"/>
                <a:ea typeface="+mj-ea"/>
              </a:rPr>
              <a:t>월현재</a:t>
            </a:r>
            <a:r>
              <a:rPr lang="en-US" altLang="ko-KR" sz="1200" b="1" spc="-150" dirty="0">
                <a:latin typeface="+mj-ea"/>
                <a:ea typeface="+mj-ea"/>
              </a:rPr>
              <a:t>)</a:t>
            </a:r>
            <a:endParaRPr lang="ko-KR" altLang="en-US" sz="1200" b="1" spc="-15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649E93-4EB9-0326-1CE6-2C3E7397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0" y="188640"/>
            <a:ext cx="8498541" cy="576548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약탈적 전환 </a:t>
            </a:r>
            <a:r>
              <a:rPr lang="en-US" altLang="ko-KR" sz="2800" b="1" dirty="0"/>
              <a:t>/ </a:t>
            </a:r>
            <a:r>
              <a:rPr lang="ko-KR" altLang="en-US" sz="2800" b="1" dirty="0"/>
              <a:t>현상유지 </a:t>
            </a:r>
            <a:r>
              <a:rPr lang="en-US" altLang="ko-KR" sz="2800" b="1" dirty="0"/>
              <a:t>vs. </a:t>
            </a:r>
            <a:r>
              <a:rPr lang="ko-KR" altLang="en-US" sz="2800" b="1" dirty="0">
                <a:solidFill>
                  <a:srgbClr val="7030A0"/>
                </a:solidFill>
              </a:rPr>
              <a:t>정의로운 전환</a:t>
            </a:r>
            <a:r>
              <a:rPr lang="ko-KR" altLang="en-US" sz="2800" b="1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/>
              <a:t>체제전환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8A959F-7B57-84CF-0A0A-82E802F2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89" y="1268760"/>
            <a:ext cx="7886700" cy="8753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spc="-113" dirty="0">
                <a:solidFill>
                  <a:srgbClr val="7030A0"/>
                </a:solidFill>
              </a:rPr>
              <a:t>약탈적 전환</a:t>
            </a:r>
            <a:r>
              <a:rPr lang="en-US" altLang="ko-KR" sz="2000" spc="-113" dirty="0"/>
              <a:t>:</a:t>
            </a:r>
            <a:r>
              <a:rPr lang="ko-KR" altLang="en-US" sz="2000" spc="-113" dirty="0"/>
              <a:t> 노동자와 시민을 배제하고</a:t>
            </a:r>
            <a:r>
              <a:rPr lang="en-US" altLang="ko-KR" sz="2000" spc="-113" dirty="0"/>
              <a:t>, </a:t>
            </a:r>
            <a:r>
              <a:rPr lang="ko-KR" altLang="en-US" sz="2000" spc="-113" dirty="0"/>
              <a:t>대기업과 금융의 권력을 더욱 강화하고 불평등을 악화시키는 방식의 전환으로 현재 지배적인 흐름</a:t>
            </a:r>
            <a:endParaRPr lang="en-US" altLang="ko-KR" sz="2000" spc="-113" dirty="0"/>
          </a:p>
          <a:p>
            <a:endParaRPr lang="ko-KR" altLang="en-US" sz="3600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1ED1B027-4E5B-2922-D84F-ADDB28408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69734"/>
              </p:ext>
            </p:extLst>
          </p:nvPr>
        </p:nvGraphicFramePr>
        <p:xfrm>
          <a:off x="363069" y="2096051"/>
          <a:ext cx="8498541" cy="252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629">
                  <a:extLst>
                    <a:ext uri="{9D8B030D-6E8A-4147-A177-3AD203B41FA5}">
                      <a16:colId xmlns:a16="http://schemas.microsoft.com/office/drawing/2014/main" val="3823486353"/>
                    </a:ext>
                  </a:extLst>
                </a:gridCol>
                <a:gridCol w="4403912">
                  <a:extLst>
                    <a:ext uri="{9D8B030D-6E8A-4147-A177-3AD203B41FA5}">
                      <a16:colId xmlns:a16="http://schemas.microsoft.com/office/drawing/2014/main" val="2593474478"/>
                    </a:ext>
                  </a:extLst>
                </a:gridCol>
              </a:tblGrid>
              <a:tr h="1216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dirty="0"/>
                        <a:t>약탈적 전환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dirty="0"/>
                        <a:t>정의로운 전환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701289"/>
                  </a:ext>
                </a:extLst>
              </a:tr>
              <a:tr h="4029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민영화</a:t>
                      </a:r>
                      <a:r>
                        <a:rPr lang="en-US" altLang="ko-KR" sz="1800" b="1" dirty="0"/>
                        <a:t>,</a:t>
                      </a:r>
                      <a:r>
                        <a:rPr lang="ko-KR" altLang="en-US" sz="1800" b="1" dirty="0"/>
                        <a:t> 시장화를 통한 에너지 전환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공공적 에너지 전환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54474608"/>
                  </a:ext>
                </a:extLst>
              </a:tr>
              <a:tr h="4029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/>
                        <a:t>노동자 배제한 </a:t>
                      </a:r>
                      <a:r>
                        <a:rPr lang="ko-KR" altLang="en-US" sz="1500" spc="0" dirty="0" err="1"/>
                        <a:t>탈석탄</a:t>
                      </a:r>
                      <a:endParaRPr lang="ko-KR" altLang="en-US" sz="1500" spc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/>
                        <a:t>노동조합과 비정규직 포함한 정의로운 전환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67497217"/>
                  </a:ext>
                </a:extLst>
              </a:tr>
              <a:tr h="4029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0" dirty="0"/>
                        <a:t>기업의 </a:t>
                      </a:r>
                      <a:r>
                        <a:rPr lang="en-US" altLang="ko-KR" sz="1500" spc="0" dirty="0"/>
                        <a:t>RE100 </a:t>
                      </a:r>
                      <a:r>
                        <a:rPr lang="ko-KR" altLang="en-US" sz="1500" spc="0" dirty="0"/>
                        <a:t>캠페인과 </a:t>
                      </a:r>
                      <a:r>
                        <a:rPr lang="en-US" altLang="ko-KR" sz="1500" spc="0" dirty="0"/>
                        <a:t>ESG</a:t>
                      </a:r>
                      <a:endParaRPr lang="ko-KR" altLang="en-US" sz="1500" spc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0" dirty="0"/>
                        <a:t>오염 기업에 대한 공적 감시와 책임 부과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43867034"/>
                  </a:ext>
                </a:extLst>
              </a:tr>
              <a:tr h="4462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/>
                        <a:t>대기업과 중산층 중심 전기차 지원 </a:t>
                      </a:r>
                      <a:endParaRPr lang="en-US" altLang="ko-KR" sz="1500" spc="0" dirty="0"/>
                    </a:p>
                    <a:p>
                      <a:pPr algn="ctr" latinLnBrk="1"/>
                      <a:r>
                        <a:rPr lang="ko-KR" altLang="en-US" sz="1500" spc="0" dirty="0"/>
                        <a:t>비정규직 확대 및 노동조건 악화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/>
                        <a:t>공공교통 강화와 자가용 소유 억제</a:t>
                      </a:r>
                      <a:endParaRPr lang="en-US" altLang="ko-KR" sz="1500" spc="0" dirty="0"/>
                    </a:p>
                    <a:p>
                      <a:pPr algn="ctr" latinLnBrk="1"/>
                      <a:r>
                        <a:rPr lang="ko-KR" altLang="en-US" sz="1500" spc="0" dirty="0"/>
                        <a:t>비정규직 철폐</a:t>
                      </a:r>
                      <a:r>
                        <a:rPr lang="en-US" altLang="ko-KR" sz="1500" spc="0" dirty="0"/>
                        <a:t>, </a:t>
                      </a:r>
                      <a:r>
                        <a:rPr lang="ko-KR" altLang="en-US" sz="1500" spc="0" dirty="0"/>
                        <a:t>노동권 강화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31289853"/>
                  </a:ext>
                </a:extLst>
              </a:tr>
              <a:tr h="4029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/>
                        <a:t>기본권과 </a:t>
                      </a:r>
                      <a:r>
                        <a:rPr lang="ko-KR" altLang="en-US" sz="1500" spc="0" dirty="0" err="1"/>
                        <a:t>주거권</a:t>
                      </a:r>
                      <a:r>
                        <a:rPr lang="ko-KR" altLang="en-US" sz="1500" spc="0" dirty="0"/>
                        <a:t> 배제한 기후 적응 정책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err="1"/>
                        <a:t>주거권</a:t>
                      </a:r>
                      <a:r>
                        <a:rPr lang="en-US" altLang="ko-KR" sz="1500" spc="0" dirty="0"/>
                        <a:t>,</a:t>
                      </a:r>
                      <a:r>
                        <a:rPr lang="ko-KR" altLang="en-US" sz="1500" spc="0" dirty="0"/>
                        <a:t> </a:t>
                      </a:r>
                      <a:r>
                        <a:rPr lang="ko-KR" altLang="en-US" sz="1500" spc="0" dirty="0" err="1"/>
                        <a:t>이동권</a:t>
                      </a:r>
                      <a:r>
                        <a:rPr lang="en-US" altLang="ko-KR" sz="1500" spc="0" dirty="0"/>
                        <a:t>,</a:t>
                      </a:r>
                      <a:r>
                        <a:rPr lang="ko-KR" altLang="en-US" sz="1500" spc="0" dirty="0"/>
                        <a:t> 사회권 강화 기후 적응 정책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16516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EAEE3A-AB23-12F7-E81A-E6E9E111EA49}"/>
              </a:ext>
            </a:extLst>
          </p:cNvPr>
          <p:cNvSpPr txBox="1"/>
          <p:nvPr/>
        </p:nvSpPr>
        <p:spPr>
          <a:xfrm>
            <a:off x="436651" y="5013176"/>
            <a:ext cx="839406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/>
              <a:t>약탈적 전환과 현상유지의 교착 상황을 타개할 </a:t>
            </a:r>
            <a:r>
              <a:rPr lang="ko-KR" altLang="en-US" b="1" dirty="0"/>
              <a:t>체제전환의 기획</a:t>
            </a:r>
            <a:r>
              <a:rPr lang="ko-KR" altLang="en-US" dirty="0"/>
              <a:t>이 필요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/>
              <a:t>체제전환은 </a:t>
            </a:r>
            <a:r>
              <a:rPr lang="ko-KR" altLang="en-US" b="1" dirty="0"/>
              <a:t>정책 패키지</a:t>
            </a:r>
            <a:r>
              <a:rPr lang="ko-KR" altLang="en-US" dirty="0"/>
              <a:t>를 넘어서는 </a:t>
            </a:r>
            <a:r>
              <a:rPr lang="ko-KR" altLang="en-US" b="1" dirty="0"/>
              <a:t>정치적 프로젝트</a:t>
            </a:r>
            <a:r>
              <a:rPr lang="ko-KR" altLang="en-US" dirty="0"/>
              <a:t>이자 기후정의운동의 목표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/>
              <a:t>정의로운 전환</a:t>
            </a:r>
            <a:r>
              <a:rPr lang="en-US" altLang="ko-KR" dirty="0"/>
              <a:t>,</a:t>
            </a:r>
            <a:r>
              <a:rPr lang="ko-KR" altLang="en-US" dirty="0"/>
              <a:t> 구호를 넘어서 어떻게 현실화할 것인지가 관건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708973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71600" y="3356992"/>
            <a:ext cx="7772400" cy="1002035"/>
          </a:xfrm>
        </p:spPr>
        <p:txBody>
          <a:bodyPr>
            <a:normAutofit fontScale="90000"/>
          </a:bodyPr>
          <a:lstStyle/>
          <a:p>
            <a:br>
              <a:rPr lang="en-US" altLang="ko-KR" sz="2800" cap="none" dirty="0">
                <a:latin typeface="+mj-ea"/>
                <a:sym typeface="KoPub돋움체 Bold"/>
              </a:rPr>
            </a:br>
            <a:r>
              <a:rPr lang="en-US" altLang="ko-KR" sz="2800" cap="none" dirty="0">
                <a:latin typeface="+mj-ea"/>
                <a:sym typeface="KoPub돋움체 Bold"/>
              </a:rPr>
              <a:t>: </a:t>
            </a:r>
            <a:r>
              <a:rPr lang="ko-KR" altLang="en-US" sz="2800" cap="none" dirty="0">
                <a:latin typeface="+mj-ea"/>
                <a:sym typeface="KoPub돋움체 Bold"/>
              </a:rPr>
              <a:t>이런 방식의 재생에너지 전환은 정당한가</a:t>
            </a:r>
            <a:r>
              <a:rPr lang="en-US" altLang="ko-KR" sz="2800" cap="none" dirty="0">
                <a:latin typeface="+mj-ea"/>
                <a:sym typeface="KoPub돋움체 Bold"/>
              </a:rPr>
              <a:t>? </a:t>
            </a:r>
            <a:r>
              <a:rPr lang="ko-KR" altLang="en-US" sz="2800" cap="none" dirty="0">
                <a:latin typeface="+mj-ea"/>
                <a:sym typeface="KoPub돋움체 Bold"/>
              </a:rPr>
              <a:t>가능한가</a:t>
            </a:r>
            <a:r>
              <a:rPr lang="en-US" altLang="ko-KR" sz="2800" cap="none" dirty="0">
                <a:latin typeface="+mj-ea"/>
                <a:sym typeface="KoPub돋움체 Bold"/>
              </a:rPr>
              <a:t>?</a:t>
            </a:r>
            <a:endParaRPr lang="ko-KR" altLang="en-US" sz="2800" cap="none" dirty="0">
              <a:latin typeface="+mj-ea"/>
              <a:sym typeface="KoPub돋움체 Bold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772400" cy="1500187"/>
          </a:xfrm>
        </p:spPr>
        <p:txBody>
          <a:bodyPr>
            <a:normAutofit/>
          </a:bodyPr>
          <a:lstStyle/>
          <a:p>
            <a:r>
              <a:rPr lang="en-US" altLang="ko-KR" sz="4000" b="1" cap="none" dirty="0">
                <a:solidFill>
                  <a:srgbClr val="00B050"/>
                </a:solidFill>
                <a:latin typeface="+mj-ea"/>
                <a:ea typeface="+mj-ea"/>
                <a:sym typeface="KoPub돋움체 Bold"/>
              </a:rPr>
              <a:t>2. </a:t>
            </a:r>
            <a:r>
              <a:rPr lang="ko-KR" altLang="en-US" sz="4000" b="1" cap="none" dirty="0">
                <a:solidFill>
                  <a:srgbClr val="00B050"/>
                </a:solidFill>
                <a:latin typeface="+mj-ea"/>
                <a:ea typeface="+mj-ea"/>
                <a:sym typeface="KoPub돋움체 Bold"/>
              </a:rPr>
              <a:t>이윤 추구형 재생에너지의 문제</a:t>
            </a:r>
            <a:endParaRPr lang="ko-KR" altLang="en-US" sz="4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0095413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경기장이(가) 표시된 사진&#10;&#10;자동 생성된 설명">
            <a:extLst>
              <a:ext uri="{FF2B5EF4-FFF2-40B4-BE49-F238E27FC236}">
                <a16:creationId xmlns:a16="http://schemas.microsoft.com/office/drawing/2014/main" id="{B752D35F-6276-45E0-843C-5BB6F41FC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r="23505" b="1"/>
          <a:stretch/>
        </p:blipFill>
        <p:spPr>
          <a:xfrm>
            <a:off x="2564477" y="0"/>
            <a:ext cx="6579521" cy="520530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2181CA0-20D5-414A-AEEC-4BBB0405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564480" cy="6858000"/>
          </a:xfrm>
          <a:solidFill>
            <a:schemeClr val="tx1"/>
          </a:solidFill>
        </p:spPr>
        <p:txBody>
          <a:bodyPr vert="horz" lIns="135000" tIns="34290" rIns="68580" bIns="34290" rtlCol="0" anchor="ctr" anchorCtr="0">
            <a:normAutofit/>
          </a:bodyPr>
          <a:lstStyle/>
          <a:p>
            <a:pPr latinLnBrk="0"/>
            <a:r>
              <a:rPr lang="ko-KR" altLang="en-US" sz="3600" b="1" spc="-225" dirty="0">
                <a:solidFill>
                  <a:schemeClr val="bg1"/>
                </a:solidFill>
              </a:rPr>
              <a:t>이윤에 종속된</a:t>
            </a:r>
            <a:br>
              <a:rPr lang="en-US" altLang="ko-KR" sz="3600" b="1" dirty="0">
                <a:solidFill>
                  <a:schemeClr val="bg1"/>
                </a:solidFill>
              </a:rPr>
            </a:br>
            <a:br>
              <a:rPr lang="en-US" altLang="ko-KR" sz="3600" b="1" dirty="0">
                <a:solidFill>
                  <a:schemeClr val="bg1"/>
                </a:solidFill>
              </a:rPr>
            </a:br>
            <a:r>
              <a:rPr lang="ko-KR" altLang="en-US" sz="3600" b="1" dirty="0">
                <a:solidFill>
                  <a:schemeClr val="bg1"/>
                </a:solidFill>
              </a:rPr>
              <a:t>에너지 전환</a:t>
            </a:r>
          </a:p>
        </p:txBody>
      </p:sp>
      <p:pic>
        <p:nvPicPr>
          <p:cNvPr id="7" name="그림 6" descr="사람, 실외, 군중, 그룹이(가) 표시된 사진&#10;&#10;자동 생성된 설명">
            <a:extLst>
              <a:ext uri="{FF2B5EF4-FFF2-40B4-BE49-F238E27FC236}">
                <a16:creationId xmlns:a16="http://schemas.microsoft.com/office/drawing/2014/main" id="{FBD1D4CA-73A4-4374-81CD-19B955F79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43" y="1268760"/>
            <a:ext cx="6632455" cy="4045797"/>
          </a:xfrm>
          <a:prstGeom prst="rect">
            <a:avLst/>
          </a:prstGeom>
        </p:spPr>
      </p:pic>
      <p:pic>
        <p:nvPicPr>
          <p:cNvPr id="10" name="그림 9" descr="텍스트, 사람, 실외, 사람들이(가) 표시된 사진&#10;&#10;자동 생성된 설명">
            <a:extLst>
              <a:ext uri="{FF2B5EF4-FFF2-40B4-BE49-F238E27FC236}">
                <a16:creationId xmlns:a16="http://schemas.microsoft.com/office/drawing/2014/main" id="{B871A1E9-1699-4674-BC00-1AA6233D2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77" y="3028227"/>
            <a:ext cx="6557270" cy="3829773"/>
          </a:xfrm>
          <a:prstGeom prst="rect">
            <a:avLst/>
          </a:prstGeom>
        </p:spPr>
      </p:pic>
      <p:pic>
        <p:nvPicPr>
          <p:cNvPr id="13" name="그림 12" descr="텍스트, 배너, 표지판이(가) 표시된 사진&#10;&#10;자동 생성된 설명">
            <a:extLst>
              <a:ext uri="{FF2B5EF4-FFF2-40B4-BE49-F238E27FC236}">
                <a16:creationId xmlns:a16="http://schemas.microsoft.com/office/drawing/2014/main" id="{8904CFBB-B816-4DFA-B9A6-7F708C3A6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43" y="-27384"/>
            <a:ext cx="6657651" cy="409383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77D6773-618C-6D62-CF37-4A7D310CB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86" y="3936044"/>
            <a:ext cx="6657651" cy="29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947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ì¥ì íë ¥ ë°ë ì£¼ë¯¼\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4" y="3151601"/>
            <a:ext cx="3459842" cy="2304256"/>
          </a:xfrm>
          <a:prstGeom prst="rect">
            <a:avLst/>
          </a:prstGeom>
          <a:noFill/>
          <a:ln w="1270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재생에너지 갈등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04" y="1084635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500" b="1" dirty="0">
                <a:latin typeface="+mj-ea"/>
              </a:rPr>
              <a:t>이윤 추구 재생에너지 사업</a:t>
            </a:r>
            <a:r>
              <a:rPr lang="en-US" altLang="ko-KR" sz="2500" b="1" dirty="0">
                <a:latin typeface="+mj-ea"/>
              </a:rPr>
              <a:t>, </a:t>
            </a:r>
            <a:r>
              <a:rPr lang="ko-KR" altLang="en-US" sz="2500" b="1" dirty="0">
                <a:latin typeface="+mj-ea"/>
              </a:rPr>
              <a:t>지역 곳곳에서 갈등</a:t>
            </a:r>
          </a:p>
        </p:txBody>
      </p:sp>
      <p:pic>
        <p:nvPicPr>
          <p:cNvPr id="1028" name="Picture 4" descr="풍력발전기 '저주파 소음'…첫 피해배상 결정 / KBS 2022.06.07.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2360" y="1057762"/>
            <a:ext cx="2571768" cy="1446620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</p:pic>
      <p:pic>
        <p:nvPicPr>
          <p:cNvPr id="4" name="내용 개체 틀 3" descr="텍스트, 의류, 사람, 야외이(가) 표시된 사진&#10;&#10;자동 생성된 설명">
            <a:extLst>
              <a:ext uri="{FF2B5EF4-FFF2-40B4-BE49-F238E27FC236}">
                <a16:creationId xmlns:a16="http://schemas.microsoft.com/office/drawing/2014/main" id="{58CF3C28-6B84-E434-D1F2-8C0E1CA26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08011"/>
            <a:ext cx="3034456" cy="1705365"/>
          </a:xfrm>
          <a:ln w="76200">
            <a:solidFill>
              <a:schemeClr val="bg1"/>
            </a:solidFill>
          </a:ln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59B95C0-4A36-CA6A-26FA-743B02690873}"/>
              </a:ext>
            </a:extLst>
          </p:cNvPr>
          <p:cNvSpPr txBox="1">
            <a:spLocks/>
          </p:cNvSpPr>
          <p:nvPr/>
        </p:nvSpPr>
        <p:spPr>
          <a:xfrm>
            <a:off x="5796136" y="1057762"/>
            <a:ext cx="3024336" cy="5467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700" dirty="0">
                <a:latin typeface="+mn-ea"/>
              </a:rPr>
              <a:t>재생에너지 발전설비 설치 및 운영 과정에서 빚어지는 비민주성과 환경</a:t>
            </a:r>
            <a:r>
              <a:rPr lang="en-US" altLang="ko-KR" sz="1700" dirty="0">
                <a:latin typeface="+mn-ea"/>
              </a:rPr>
              <a:t> </a:t>
            </a:r>
            <a:r>
              <a:rPr lang="ko-KR" altLang="en-US" sz="1700" dirty="0">
                <a:latin typeface="+mn-ea"/>
              </a:rPr>
              <a:t>및 건강 피해에 대한 </a:t>
            </a:r>
            <a:r>
              <a:rPr lang="ko-KR" altLang="en-US" sz="1700" b="1" dirty="0">
                <a:latin typeface="+mn-ea"/>
              </a:rPr>
              <a:t>주민들의 저항</a:t>
            </a:r>
            <a:r>
              <a:rPr lang="ko-KR" altLang="en-US" sz="1700" dirty="0">
                <a:latin typeface="+mn-ea"/>
              </a:rPr>
              <a:t> 발생</a:t>
            </a:r>
            <a:endParaRPr lang="en-US" altLang="ko-KR" sz="17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700" dirty="0">
                <a:latin typeface="+mn-ea"/>
              </a:rPr>
              <a:t>특히 이윤 추구를 목적으로 하는 민간사업자가 비용 절감 목적으로 각종 갈등을 유발</a:t>
            </a:r>
            <a:endParaRPr lang="en-US" altLang="ko-KR" sz="17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700" dirty="0">
                <a:latin typeface="+mn-ea"/>
              </a:rPr>
              <a:t>현재의 민영화된 재생에너지 사업은 비용은 주민이나 전국민에게 떠넘기고</a:t>
            </a:r>
            <a:r>
              <a:rPr lang="en-US" altLang="ko-KR" sz="1700" dirty="0">
                <a:latin typeface="+mn-ea"/>
              </a:rPr>
              <a:t>, </a:t>
            </a:r>
            <a:r>
              <a:rPr lang="ko-KR" altLang="en-US" sz="1700" dirty="0">
                <a:latin typeface="+mn-ea"/>
              </a:rPr>
              <a:t>이윤은 사업자에 귀속시키는</a:t>
            </a:r>
            <a:r>
              <a:rPr lang="en-US" altLang="ko-KR" sz="1700" dirty="0">
                <a:latin typeface="+mn-ea"/>
              </a:rPr>
              <a:t> </a:t>
            </a:r>
            <a:r>
              <a:rPr lang="ko-KR" altLang="en-US" sz="1700" b="1" dirty="0">
                <a:latin typeface="+mn-ea"/>
              </a:rPr>
              <a:t>비용의 사회화</a:t>
            </a:r>
            <a:r>
              <a:rPr lang="en-US" altLang="ko-KR" sz="1700" b="1" dirty="0">
                <a:latin typeface="+mn-ea"/>
              </a:rPr>
              <a:t>, </a:t>
            </a:r>
            <a:r>
              <a:rPr lang="ko-KR" altLang="en-US" sz="1700" b="1" dirty="0">
                <a:latin typeface="+mn-ea"/>
              </a:rPr>
              <a:t>이윤의 사유화 </a:t>
            </a:r>
            <a:r>
              <a:rPr lang="ko-KR" altLang="en-US" sz="1700" dirty="0">
                <a:latin typeface="+mn-ea"/>
              </a:rPr>
              <a:t>방식</a:t>
            </a:r>
            <a:endParaRPr lang="en-US" altLang="ko-KR" sz="17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700" dirty="0">
                <a:latin typeface="+mn-ea"/>
              </a:rPr>
              <a:t>재생에너지와 에너지 전환이 평범한 사람들의 삶의 조건을 개선하는 것이 아니라 악화시키면</a:t>
            </a:r>
            <a:r>
              <a:rPr lang="en-US" altLang="ko-KR" sz="1700" dirty="0">
                <a:latin typeface="+mn-ea"/>
              </a:rPr>
              <a:t>, </a:t>
            </a:r>
            <a:r>
              <a:rPr lang="ko-KR" altLang="en-US" sz="1700" dirty="0">
                <a:latin typeface="+mn-ea"/>
              </a:rPr>
              <a:t>대중적 반발 발생</a:t>
            </a:r>
            <a:endParaRPr lang="en-US" altLang="ko-KR" sz="1700" dirty="0">
              <a:latin typeface="+mn-ea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US" altLang="ko-KR" sz="800" dirty="0">
              <a:latin typeface="+mn-ea"/>
            </a:endParaRPr>
          </a:p>
        </p:txBody>
      </p:sp>
      <p:pic>
        <p:nvPicPr>
          <p:cNvPr id="1026" name="Picture 2" descr="https://cdn.ynenews.kr/news/photo/202104/23832_13905_28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2360" y="2725711"/>
            <a:ext cx="2571768" cy="3857652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spc="-150" dirty="0">
                <a:latin typeface="+mj-ea"/>
              </a:rPr>
              <a:t>수익성 위기에</a:t>
            </a:r>
            <a:r>
              <a:rPr lang="en-US" altLang="ko-KR" sz="2800" b="1" spc="-150" dirty="0">
                <a:latin typeface="+mj-ea"/>
              </a:rPr>
              <a:t> </a:t>
            </a:r>
            <a:r>
              <a:rPr lang="ko-KR" altLang="en-US" sz="2800" b="1" spc="-150" dirty="0">
                <a:latin typeface="+mj-ea"/>
              </a:rPr>
              <a:t>사업 포기한 민간기업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3928" y="1052735"/>
            <a:ext cx="4896544" cy="5530627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ko-KR" altLang="en-US" sz="2900" spc="-150" dirty="0">
                <a:latin typeface="+mn-ea"/>
              </a:rPr>
              <a:t>최근 금리 인상 등으로 인해서 민간사업자들이 진행하는 해상풍력 사업이 취소되고 있는데</a:t>
            </a:r>
            <a:r>
              <a:rPr lang="en-US" altLang="ko-KR" sz="2900" spc="-150" dirty="0">
                <a:latin typeface="+mn-ea"/>
              </a:rPr>
              <a:t>, </a:t>
            </a:r>
            <a:r>
              <a:rPr lang="ko-KR" altLang="en-US" sz="2900" spc="-150" dirty="0">
                <a:latin typeface="+mn-ea"/>
              </a:rPr>
              <a:t>해외 뿐만 아니라 한국에서도 비슷한 사례가 나타나고 있다</a:t>
            </a:r>
            <a:r>
              <a:rPr lang="en-US" altLang="ko-KR" sz="2900" spc="-150" dirty="0">
                <a:latin typeface="+mn-ea"/>
              </a:rPr>
              <a:t>: </a:t>
            </a:r>
          </a:p>
          <a:p>
            <a:pPr fontAlgn="base">
              <a:lnSpc>
                <a:spcPct val="170000"/>
              </a:lnSpc>
            </a:pPr>
            <a:r>
              <a:rPr lang="en-US" altLang="ko-KR" sz="2900" spc="-150" dirty="0">
                <a:latin typeface="+mn-ea"/>
              </a:rPr>
              <a:t>(1) </a:t>
            </a:r>
            <a:r>
              <a:rPr lang="ko-KR" altLang="en-US" sz="2900" spc="-150" dirty="0">
                <a:latin typeface="+mn-ea"/>
              </a:rPr>
              <a:t>스웨덴 전력회사 </a:t>
            </a:r>
            <a:r>
              <a:rPr lang="ko-KR" altLang="en-US" sz="2900" spc="-150" dirty="0" err="1">
                <a:latin typeface="+mn-ea"/>
              </a:rPr>
              <a:t>바텐폴</a:t>
            </a:r>
            <a:r>
              <a:rPr lang="en-US" altLang="ko-KR" sz="2900" spc="-150" dirty="0">
                <a:latin typeface="+mn-ea"/>
              </a:rPr>
              <a:t>(</a:t>
            </a:r>
            <a:r>
              <a:rPr lang="en-US" altLang="ko-KR" sz="2900" spc="-150" dirty="0" err="1">
                <a:latin typeface="+mn-ea"/>
              </a:rPr>
              <a:t>Vattenfall</a:t>
            </a:r>
            <a:r>
              <a:rPr lang="en-US" altLang="ko-KR" sz="2900" spc="-150" dirty="0">
                <a:latin typeface="+mn-ea"/>
              </a:rPr>
              <a:t>)</a:t>
            </a:r>
            <a:r>
              <a:rPr lang="ko-KR" altLang="en-US" sz="2900" spc="-150" dirty="0">
                <a:latin typeface="+mn-ea"/>
              </a:rPr>
              <a:t>은 최근 영국 북해 연안에서 진행하던 </a:t>
            </a:r>
            <a:r>
              <a:rPr lang="en-US" altLang="ko-KR" sz="2900" spc="-150" dirty="0">
                <a:latin typeface="+mn-ea"/>
              </a:rPr>
              <a:t>1.4GW</a:t>
            </a:r>
            <a:r>
              <a:rPr lang="ko-KR" altLang="en-US" sz="2900" spc="-150" dirty="0">
                <a:latin typeface="+mn-ea"/>
              </a:rPr>
              <a:t>급 </a:t>
            </a:r>
            <a:r>
              <a:rPr lang="ko-KR" altLang="en-US" sz="2900" spc="-150" dirty="0" err="1">
                <a:latin typeface="+mn-ea"/>
              </a:rPr>
              <a:t>노퍽</a:t>
            </a:r>
            <a:r>
              <a:rPr lang="en-US" altLang="ko-KR" sz="2900" spc="-150" dirty="0">
                <a:latin typeface="+mn-ea"/>
              </a:rPr>
              <a:t>(Norfolk)</a:t>
            </a:r>
            <a:r>
              <a:rPr lang="ko-KR" altLang="en-US" sz="2900" spc="-150" dirty="0">
                <a:latin typeface="+mn-ea"/>
              </a:rPr>
              <a:t>주 </a:t>
            </a:r>
            <a:r>
              <a:rPr lang="ko-KR" altLang="en-US" sz="2900" spc="-150" dirty="0" err="1">
                <a:latin typeface="+mn-ea"/>
              </a:rPr>
              <a:t>보레아스</a:t>
            </a:r>
            <a:r>
              <a:rPr lang="en-US" altLang="ko-KR" sz="2900" spc="-150" dirty="0">
                <a:latin typeface="+mn-ea"/>
              </a:rPr>
              <a:t>(Boreas)</a:t>
            </a:r>
            <a:r>
              <a:rPr lang="ko-KR" altLang="en-US" sz="2900" spc="-150" dirty="0">
                <a:latin typeface="+mn-ea"/>
              </a:rPr>
              <a:t>의 해상풍력 발전단지 프로젝트를 취소</a:t>
            </a:r>
            <a:r>
              <a:rPr lang="en-US" altLang="ko-KR" sz="2900" spc="-150" dirty="0">
                <a:latin typeface="+mn-ea"/>
              </a:rPr>
              <a:t>(2023</a:t>
            </a:r>
            <a:r>
              <a:rPr lang="ko-KR" altLang="en-US" sz="2900" spc="-150" dirty="0">
                <a:latin typeface="+mn-ea"/>
              </a:rPr>
              <a:t>년 </a:t>
            </a:r>
            <a:r>
              <a:rPr lang="en-US" altLang="ko-KR" sz="2900" spc="-150" dirty="0">
                <a:latin typeface="+mn-ea"/>
              </a:rPr>
              <a:t>8</a:t>
            </a:r>
            <a:r>
              <a:rPr lang="ko-KR" altLang="en-US" sz="2900" spc="-150" dirty="0">
                <a:latin typeface="+mn-ea"/>
              </a:rPr>
              <a:t>월</a:t>
            </a:r>
            <a:r>
              <a:rPr lang="en-US" altLang="ko-KR" sz="2900" spc="-150" dirty="0">
                <a:latin typeface="+mn-ea"/>
              </a:rPr>
              <a:t>). </a:t>
            </a:r>
          </a:p>
          <a:p>
            <a:pPr fontAlgn="base">
              <a:lnSpc>
                <a:spcPct val="170000"/>
              </a:lnSpc>
            </a:pPr>
            <a:r>
              <a:rPr lang="en-US" altLang="ko-KR" sz="2900" spc="-150" dirty="0">
                <a:latin typeface="+mn-ea"/>
              </a:rPr>
              <a:t>(2) </a:t>
            </a:r>
            <a:r>
              <a:rPr lang="ko-KR" altLang="en-US" sz="2900" spc="-150" dirty="0" err="1">
                <a:latin typeface="+mn-ea"/>
              </a:rPr>
              <a:t>쉘</a:t>
            </a:r>
            <a:r>
              <a:rPr lang="en-US" altLang="ko-KR" sz="2900" spc="-150" dirty="0">
                <a:latin typeface="+mn-ea"/>
              </a:rPr>
              <a:t>(Shell), </a:t>
            </a:r>
            <a:r>
              <a:rPr lang="ko-KR" altLang="en-US" sz="2900" spc="-150" dirty="0">
                <a:latin typeface="+mn-ea"/>
              </a:rPr>
              <a:t>스페인 </a:t>
            </a:r>
            <a:r>
              <a:rPr lang="en-US" altLang="ko-KR" sz="2900" spc="-150" dirty="0">
                <a:latin typeface="+mn-ea"/>
              </a:rPr>
              <a:t>EDP</a:t>
            </a:r>
            <a:r>
              <a:rPr lang="ko-KR" altLang="en-US" sz="2900" spc="-150" dirty="0" err="1">
                <a:latin typeface="+mn-ea"/>
              </a:rPr>
              <a:t>리뉴어블</a:t>
            </a:r>
            <a:r>
              <a:rPr lang="en-US" altLang="ko-KR" sz="2900" spc="-150" dirty="0">
                <a:latin typeface="+mn-ea"/>
              </a:rPr>
              <a:t>(</a:t>
            </a:r>
            <a:r>
              <a:rPr lang="en-US" altLang="ko-KR" sz="2900" spc="-150" dirty="0" err="1">
                <a:latin typeface="+mn-ea"/>
              </a:rPr>
              <a:t>Renewables</a:t>
            </a:r>
            <a:r>
              <a:rPr lang="en-US" altLang="ko-KR" sz="2900" spc="-150" dirty="0">
                <a:latin typeface="+mn-ea"/>
              </a:rPr>
              <a:t>·</a:t>
            </a:r>
            <a:r>
              <a:rPr lang="ko-KR" altLang="en-US" sz="2900" spc="-150" dirty="0">
                <a:latin typeface="+mn-ea"/>
              </a:rPr>
              <a:t>이하 </a:t>
            </a:r>
            <a:r>
              <a:rPr lang="en-US" altLang="ko-KR" sz="2900" spc="-150" dirty="0">
                <a:latin typeface="+mn-ea"/>
              </a:rPr>
              <a:t>EDPR), </a:t>
            </a:r>
            <a:r>
              <a:rPr lang="ko-KR" altLang="en-US" sz="2900" spc="-150" dirty="0">
                <a:latin typeface="+mn-ea"/>
              </a:rPr>
              <a:t>프랑스 기반 다국적 전력회사 엔지</a:t>
            </a:r>
            <a:r>
              <a:rPr lang="en-US" altLang="ko-KR" sz="2900" spc="-150" dirty="0">
                <a:latin typeface="+mn-ea"/>
              </a:rPr>
              <a:t>(</a:t>
            </a:r>
            <a:r>
              <a:rPr lang="en-US" altLang="ko-KR" sz="2900" spc="-150" dirty="0" err="1">
                <a:latin typeface="+mn-ea"/>
              </a:rPr>
              <a:t>Engie</a:t>
            </a:r>
            <a:r>
              <a:rPr lang="en-US" altLang="ko-KR" sz="2900" spc="-150" dirty="0">
                <a:latin typeface="+mn-ea"/>
              </a:rPr>
              <a:t>)</a:t>
            </a:r>
            <a:r>
              <a:rPr lang="ko-KR" altLang="en-US" sz="2900" spc="-150" dirty="0">
                <a:latin typeface="+mn-ea"/>
              </a:rPr>
              <a:t>가 추진하던 미국 매사추세츠</a:t>
            </a:r>
            <a:r>
              <a:rPr lang="en-US" altLang="ko-KR" sz="2900" spc="-150" dirty="0">
                <a:latin typeface="+mn-ea"/>
              </a:rPr>
              <a:t>(Massachusetts)</a:t>
            </a:r>
            <a:r>
              <a:rPr lang="ko-KR" altLang="en-US" sz="2900" spc="-150" dirty="0">
                <a:latin typeface="+mn-ea"/>
              </a:rPr>
              <a:t>주 해상풍력 발전단지</a:t>
            </a:r>
            <a:r>
              <a:rPr lang="en-US" altLang="ko-KR" sz="2900" spc="-150" dirty="0">
                <a:latin typeface="+mn-ea"/>
              </a:rPr>
              <a:t>(1.2GW) </a:t>
            </a:r>
            <a:r>
              <a:rPr lang="ko-KR" altLang="en-US" sz="2900" spc="-150" dirty="0">
                <a:latin typeface="+mn-ea"/>
              </a:rPr>
              <a:t>프로젝트가 중단</a:t>
            </a:r>
            <a:r>
              <a:rPr lang="en-US" altLang="ko-KR" sz="2900" spc="-150" dirty="0">
                <a:latin typeface="+mn-ea"/>
              </a:rPr>
              <a:t>(2023</a:t>
            </a:r>
            <a:r>
              <a:rPr lang="ko-KR" altLang="en-US" sz="2900" spc="-150" dirty="0">
                <a:latin typeface="+mn-ea"/>
              </a:rPr>
              <a:t>년 </a:t>
            </a:r>
            <a:r>
              <a:rPr lang="en-US" altLang="ko-KR" sz="2900" spc="-150" dirty="0">
                <a:latin typeface="+mn-ea"/>
              </a:rPr>
              <a:t>6</a:t>
            </a:r>
            <a:r>
              <a:rPr lang="ko-KR" altLang="en-US" sz="2900" spc="-150" dirty="0">
                <a:latin typeface="+mn-ea"/>
              </a:rPr>
              <a:t>월</a:t>
            </a:r>
            <a:r>
              <a:rPr lang="en-US" altLang="ko-KR" sz="2900" spc="-150" dirty="0">
                <a:latin typeface="+mn-ea"/>
              </a:rPr>
              <a:t>). </a:t>
            </a:r>
          </a:p>
          <a:p>
            <a:pPr fontAlgn="base">
              <a:lnSpc>
                <a:spcPct val="170000"/>
              </a:lnSpc>
            </a:pPr>
            <a:r>
              <a:rPr lang="en-US" altLang="ko-KR" sz="2900" spc="-150" dirty="0">
                <a:latin typeface="+mn-ea"/>
              </a:rPr>
              <a:t>(3) </a:t>
            </a:r>
            <a:r>
              <a:rPr lang="ko-KR" altLang="en-US" sz="2900" spc="-150" dirty="0">
                <a:latin typeface="+mn-ea"/>
              </a:rPr>
              <a:t>한국 전남 영광에서 </a:t>
            </a:r>
            <a:r>
              <a:rPr lang="en-US" altLang="ko-KR" sz="2900" spc="-150" dirty="0">
                <a:latin typeface="+mn-ea"/>
              </a:rPr>
              <a:t>365MW </a:t>
            </a:r>
            <a:r>
              <a:rPr lang="ko-KR" altLang="en-US" sz="2900" spc="-150" dirty="0">
                <a:latin typeface="+mn-ea"/>
              </a:rPr>
              <a:t>규모로 추진 중이던 ‘영광 낙월해상풍력 발전단지’ 사업 무산</a:t>
            </a:r>
            <a:r>
              <a:rPr lang="en-US" altLang="ko-KR" sz="2900" spc="-150" dirty="0">
                <a:latin typeface="+mn-ea"/>
              </a:rPr>
              <a:t>(2023</a:t>
            </a:r>
            <a:r>
              <a:rPr lang="ko-KR" altLang="en-US" sz="2900" spc="-150" dirty="0">
                <a:latin typeface="+mn-ea"/>
              </a:rPr>
              <a:t>년 </a:t>
            </a:r>
            <a:r>
              <a:rPr lang="en-US" altLang="ko-KR" sz="2900" spc="-150" dirty="0">
                <a:latin typeface="+mn-ea"/>
              </a:rPr>
              <a:t>8</a:t>
            </a:r>
            <a:r>
              <a:rPr lang="ko-KR" altLang="en-US" sz="2900" spc="-150" dirty="0">
                <a:latin typeface="+mn-ea"/>
              </a:rPr>
              <a:t>월</a:t>
            </a:r>
            <a:r>
              <a:rPr lang="en-US" altLang="ko-KR" sz="2900" spc="-150" dirty="0">
                <a:latin typeface="+mn-ea"/>
              </a:rPr>
              <a:t>)</a:t>
            </a:r>
            <a:endParaRPr lang="en-US" altLang="ko-KR" sz="1600" spc="-150" dirty="0">
              <a:latin typeface="+mn-ea"/>
            </a:endParaRP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ko-KR" altLang="en-US" sz="3300" b="1" spc="-150" dirty="0">
                <a:solidFill>
                  <a:srgbClr val="7030A0"/>
                </a:solidFill>
                <a:latin typeface="+mn-ea"/>
              </a:rPr>
              <a:t>신속하고 계획적인 전환과 수익성</a:t>
            </a:r>
            <a:r>
              <a:rPr lang="en-US" altLang="ko-KR" sz="3300" b="1" spc="-150" dirty="0">
                <a:solidFill>
                  <a:srgbClr val="7030A0"/>
                </a:solidFill>
                <a:latin typeface="+mn-ea"/>
              </a:rPr>
              <a:t>/</a:t>
            </a:r>
            <a:r>
              <a:rPr lang="ko-KR" altLang="en-US" sz="3300" b="1" spc="-150" dirty="0">
                <a:solidFill>
                  <a:srgbClr val="7030A0"/>
                </a:solidFill>
                <a:latin typeface="+mn-ea"/>
              </a:rPr>
              <a:t>시장의 충돌</a:t>
            </a:r>
            <a:endParaRPr lang="en-US" altLang="ko-KR" sz="3300" b="1" spc="-150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456384" cy="33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3456384" cy="156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F39311-8589-5FB5-E426-C9EA6E0D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48" y="376738"/>
            <a:ext cx="8568952" cy="490067"/>
          </a:xfrm>
        </p:spPr>
        <p:txBody>
          <a:bodyPr>
            <a:noAutofit/>
          </a:bodyPr>
          <a:lstStyle/>
          <a:p>
            <a:r>
              <a:rPr lang="ko-KR" altLang="en-US" sz="2400" b="1" dirty="0"/>
              <a:t>재생에너지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가격이 아니라 수익성이 </a:t>
            </a:r>
            <a:r>
              <a:rPr lang="ko-KR" altLang="en-US" sz="2400" b="1" dirty="0">
                <a:latin typeface="+mn-ea"/>
                <a:ea typeface="+mn-ea"/>
              </a:rPr>
              <a:t>중요</a:t>
            </a:r>
            <a:r>
              <a:rPr lang="en-US" altLang="ko-KR" sz="2400" b="1" dirty="0">
                <a:latin typeface="+mn-ea"/>
                <a:ea typeface="+mn-ea"/>
              </a:rPr>
              <a:t>? </a:t>
            </a:r>
            <a:r>
              <a:rPr lang="ko-KR" altLang="en-US" sz="2400" b="1" dirty="0"/>
              <a:t>대안은 공공소유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70E040-8581-377A-37B5-6599F47B7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7763"/>
            <a:ext cx="8568952" cy="3451358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EC30F4-D6C3-2DA2-5EA3-7C49F942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9" y="980310"/>
            <a:ext cx="4863473" cy="353357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94AADF8-57D2-2CE5-2A94-635E2077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67" y="1284772"/>
            <a:ext cx="3303735" cy="5298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0CE26-C73C-32A4-2062-7D5071E3595A}"/>
              </a:ext>
            </a:extLst>
          </p:cNvPr>
          <p:cNvSpPr txBox="1"/>
          <p:nvPr/>
        </p:nvSpPr>
        <p:spPr>
          <a:xfrm>
            <a:off x="469835" y="4695574"/>
            <a:ext cx="4264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/>
              <a:t>재생에너지 가격 하락이 오랫동안 예상되었던 재생에너지 붐으로 이어지지 않은 이유는 녹색 에너지가 여전히 민간 투자자들에게 충분한 수익성을 제공하지 못하기 때문이다. 신속한 녹색 전환을 추진하려면 공공 투자와 공공 소유가 필수적이다.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AEBA1-CB00-2521-CCAE-66F0EFFC9D56}"/>
              </a:ext>
            </a:extLst>
          </p:cNvPr>
          <p:cNvSpPr txBox="1"/>
          <p:nvPr/>
        </p:nvSpPr>
        <p:spPr>
          <a:xfrm>
            <a:off x="469835" y="6257836"/>
            <a:ext cx="45342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hlinkClick r:id="rId4"/>
              </a:rPr>
              <a:t>https://jacobin.com/2024/02/green-transition-renewable-energy-government-investment-markets</a:t>
            </a:r>
            <a:endParaRPr lang="en-US" altLang="ko-KR" sz="1100" dirty="0"/>
          </a:p>
          <a:p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910308726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D63B4F-8177-4A46-A92D-FD9A2C00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87" y="281265"/>
            <a:ext cx="7886700" cy="405424"/>
          </a:xfrm>
        </p:spPr>
        <p:txBody>
          <a:bodyPr>
            <a:noAutofit/>
          </a:bodyPr>
          <a:lstStyle/>
          <a:p>
            <a:r>
              <a:rPr lang="ko-KR" altLang="en-US" sz="2800" b="1" dirty="0">
                <a:solidFill>
                  <a:srgbClr val="7030A0"/>
                </a:solidFill>
              </a:rPr>
              <a:t>사업자 지원</a:t>
            </a:r>
            <a:r>
              <a:rPr lang="ko-KR" altLang="en-US" sz="2800" b="1" dirty="0"/>
              <a:t>을 위한 재생에너지 정책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87AF6145-24C0-4370-8373-7B1457DC1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093453"/>
              </p:ext>
            </p:extLst>
          </p:nvPr>
        </p:nvGraphicFramePr>
        <p:xfrm>
          <a:off x="223514" y="1210791"/>
          <a:ext cx="3995929" cy="2434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795">
                  <a:extLst>
                    <a:ext uri="{9D8B030D-6E8A-4147-A177-3AD203B41FA5}">
                      <a16:colId xmlns:a16="http://schemas.microsoft.com/office/drawing/2014/main" val="3952666259"/>
                    </a:ext>
                  </a:extLst>
                </a:gridCol>
                <a:gridCol w="1476103">
                  <a:extLst>
                    <a:ext uri="{9D8B030D-6E8A-4147-A177-3AD203B41FA5}">
                      <a16:colId xmlns:a16="http://schemas.microsoft.com/office/drawing/2014/main" val="1665288677"/>
                    </a:ext>
                  </a:extLst>
                </a:gridCol>
                <a:gridCol w="1744031">
                  <a:extLst>
                    <a:ext uri="{9D8B030D-6E8A-4147-A177-3AD203B41FA5}">
                      <a16:colId xmlns:a16="http://schemas.microsoft.com/office/drawing/2014/main" val="1294872015"/>
                    </a:ext>
                  </a:extLst>
                </a:gridCol>
              </a:tblGrid>
              <a:tr h="535898"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발전차액지원</a:t>
                      </a:r>
                      <a:endParaRPr 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FIT</a:t>
                      </a:r>
                      <a:endParaRPr lang="en-US" sz="2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의무할당</a:t>
                      </a:r>
                      <a:endParaRPr 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RPS</a:t>
                      </a:r>
                      <a:endParaRPr lang="en-US" sz="2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extLst>
                  <a:ext uri="{0D108BD9-81ED-4DB2-BD59-A6C34878D82A}">
                    <a16:rowId xmlns:a16="http://schemas.microsoft.com/office/drawing/2014/main" val="4267873802"/>
                  </a:ext>
                </a:extLst>
              </a:tr>
              <a:tr h="484061"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가격</a:t>
                      </a:r>
                      <a:endParaRPr lang="ko-KR" altLang="en-US" sz="2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확실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고정 기준가격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불확실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변동 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SMP+REC)</a:t>
                      </a:r>
                      <a:endParaRPr lang="ko-KR" altLang="en-US" sz="2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extLst>
                  <a:ext uri="{0D108BD9-81ED-4DB2-BD59-A6C34878D82A}">
                    <a16:rowId xmlns:a16="http://schemas.microsoft.com/office/drawing/2014/main" val="3407235784"/>
                  </a:ext>
                </a:extLst>
              </a:tr>
              <a:tr h="334062"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발전량</a:t>
                      </a:r>
                      <a:endParaRPr lang="ko-KR" altLang="en-US" sz="2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불확실</a:t>
                      </a:r>
                      <a:endParaRPr lang="ko-KR" altLang="en-US" sz="2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확실</a:t>
                      </a:r>
                      <a:endParaRPr lang="ko-KR" altLang="en-US" sz="2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extLst>
                  <a:ext uri="{0D108BD9-81ED-4DB2-BD59-A6C34878D82A}">
                    <a16:rowId xmlns:a16="http://schemas.microsoft.com/office/drawing/2014/main" val="1252622923"/>
                  </a:ext>
                </a:extLst>
              </a:tr>
              <a:tr h="317565"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비용</a:t>
                      </a:r>
                      <a:endParaRPr lang="ko-KR" altLang="en-US" sz="2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전기 소비자</a:t>
                      </a:r>
                      <a:endParaRPr lang="ko-KR" altLang="en-US" sz="21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전기 소비자</a:t>
                      </a:r>
                      <a:endParaRPr lang="ko-KR" altLang="en-US" sz="21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78" marR="48578" marT="13430" marB="13430" anchor="ctr"/>
                </a:tc>
                <a:extLst>
                  <a:ext uri="{0D108BD9-81ED-4DB2-BD59-A6C34878D82A}">
                    <a16:rowId xmlns:a16="http://schemas.microsoft.com/office/drawing/2014/main" val="2653599259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주체</a:t>
                      </a: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민간 사업자</a:t>
                      </a: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1397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민간 사업자</a:t>
                      </a:r>
                    </a:p>
                  </a:txBody>
                  <a:tcPr marL="48578" marR="48578" marT="13430" marB="13430" anchor="ctr"/>
                </a:tc>
                <a:extLst>
                  <a:ext uri="{0D108BD9-81ED-4DB2-BD59-A6C34878D82A}">
                    <a16:rowId xmlns:a16="http://schemas.microsoft.com/office/drawing/2014/main" val="385496099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F6FD286-7826-4E00-B30A-C95196F69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14945" y="-13040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8B3917C6-2A8A-4D66-9E0B-11ACBF7A5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94217"/>
              </p:ext>
            </p:extLst>
          </p:nvPr>
        </p:nvGraphicFramePr>
        <p:xfrm>
          <a:off x="288826" y="4628745"/>
          <a:ext cx="8537423" cy="1392543"/>
        </p:xfrm>
        <a:graphic>
          <a:graphicData uri="http://schemas.openxmlformats.org/drawingml/2006/table">
            <a:tbl>
              <a:tblPr/>
              <a:tblGrid>
                <a:gridCol w="1220096">
                  <a:extLst>
                    <a:ext uri="{9D8B030D-6E8A-4147-A177-3AD203B41FA5}">
                      <a16:colId xmlns:a16="http://schemas.microsoft.com/office/drawing/2014/main" val="3069076809"/>
                    </a:ext>
                  </a:extLst>
                </a:gridCol>
                <a:gridCol w="1220096">
                  <a:extLst>
                    <a:ext uri="{9D8B030D-6E8A-4147-A177-3AD203B41FA5}">
                      <a16:colId xmlns:a16="http://schemas.microsoft.com/office/drawing/2014/main" val="926249499"/>
                    </a:ext>
                  </a:extLst>
                </a:gridCol>
                <a:gridCol w="1220096">
                  <a:extLst>
                    <a:ext uri="{9D8B030D-6E8A-4147-A177-3AD203B41FA5}">
                      <a16:colId xmlns:a16="http://schemas.microsoft.com/office/drawing/2014/main" val="2927943062"/>
                    </a:ext>
                  </a:extLst>
                </a:gridCol>
                <a:gridCol w="1220096">
                  <a:extLst>
                    <a:ext uri="{9D8B030D-6E8A-4147-A177-3AD203B41FA5}">
                      <a16:colId xmlns:a16="http://schemas.microsoft.com/office/drawing/2014/main" val="1626313831"/>
                    </a:ext>
                  </a:extLst>
                </a:gridCol>
                <a:gridCol w="1220096">
                  <a:extLst>
                    <a:ext uri="{9D8B030D-6E8A-4147-A177-3AD203B41FA5}">
                      <a16:colId xmlns:a16="http://schemas.microsoft.com/office/drawing/2014/main" val="4181717597"/>
                    </a:ext>
                  </a:extLst>
                </a:gridCol>
                <a:gridCol w="1220096">
                  <a:extLst>
                    <a:ext uri="{9D8B030D-6E8A-4147-A177-3AD203B41FA5}">
                      <a16:colId xmlns:a16="http://schemas.microsoft.com/office/drawing/2014/main" val="1158745942"/>
                    </a:ext>
                  </a:extLst>
                </a:gridCol>
                <a:gridCol w="1216847">
                  <a:extLst>
                    <a:ext uri="{9D8B030D-6E8A-4147-A177-3AD203B41FA5}">
                      <a16:colId xmlns:a16="http://schemas.microsoft.com/office/drawing/2014/main" val="1504492549"/>
                    </a:ext>
                  </a:extLst>
                </a:gridCol>
              </a:tblGrid>
              <a:tr h="454241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chemeClr val="bg1"/>
                          </a:solidFill>
                          <a:effectLst/>
                          <a:latin typeface="한컴돋움"/>
                          <a:ea typeface="한컴돋움"/>
                        </a:rPr>
                        <a:t>재생에너지 사업자</a:t>
                      </a:r>
                      <a:endParaRPr lang="ko-KR" altLang="en-US" sz="2100" kern="0" spc="0" dirty="0">
                        <a:solidFill>
                          <a:schemeClr val="bg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REC </a:t>
                      </a:r>
                      <a:r>
                        <a:rPr lang="ko-KR" alt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판매</a:t>
                      </a:r>
                      <a:endParaRPr lang="ko-KR" altLang="en-US" sz="1500" b="1" kern="0" spc="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chemeClr val="bg1"/>
                          </a:solidFill>
                          <a:effectLst/>
                          <a:latin typeface="한컴돋움"/>
                          <a:ea typeface="한컴돋움"/>
                        </a:rPr>
                        <a:t>발전사</a:t>
                      </a:r>
                      <a:endParaRPr lang="ko-KR" altLang="en-US" sz="1500" b="1" kern="0" spc="0" dirty="0">
                        <a:solidFill>
                          <a:schemeClr val="bg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00" dirty="0">
                          <a:solidFill>
                            <a:schemeClr val="bg1"/>
                          </a:solidFill>
                          <a:effectLst/>
                          <a:latin typeface="한컴돋움"/>
                          <a:ea typeface="한컴돋움"/>
                        </a:rPr>
                        <a:t>(</a:t>
                      </a:r>
                      <a:r>
                        <a:rPr lang="ko-KR" altLang="en-US" sz="1500" b="1" kern="0" spc="-100" dirty="0">
                          <a:solidFill>
                            <a:schemeClr val="bg1"/>
                          </a:solidFill>
                          <a:effectLst/>
                          <a:latin typeface="한컴돋움"/>
                          <a:ea typeface="한컴돋움"/>
                        </a:rPr>
                        <a:t>공기업</a:t>
                      </a:r>
                      <a:endParaRPr lang="ko-KR" altLang="en-US" sz="1500" b="1" kern="0" spc="0" dirty="0">
                        <a:solidFill>
                          <a:schemeClr val="bg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00" dirty="0">
                          <a:solidFill>
                            <a:schemeClr val="bg1"/>
                          </a:solidFill>
                          <a:effectLst/>
                          <a:latin typeface="한컴돋움"/>
                          <a:ea typeface="한컴돋움"/>
                        </a:rPr>
                        <a:t>+</a:t>
                      </a:r>
                      <a:r>
                        <a:rPr lang="ko-KR" altLang="en-US" sz="1500" b="1" kern="0" spc="-100" dirty="0">
                          <a:solidFill>
                            <a:schemeClr val="bg1"/>
                          </a:solidFill>
                          <a:effectLst/>
                          <a:latin typeface="한컴돋움"/>
                          <a:ea typeface="한컴돋움"/>
                        </a:rPr>
                        <a:t>민자</a:t>
                      </a:r>
                      <a:r>
                        <a:rPr lang="en-US" altLang="ko-KR" sz="1500" b="1" kern="0" spc="-100" dirty="0">
                          <a:solidFill>
                            <a:schemeClr val="bg1"/>
                          </a:solidFill>
                          <a:effectLst/>
                          <a:latin typeface="한컴돋움"/>
                          <a:ea typeface="한컴돋움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chemeClr val="bg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REC </a:t>
                      </a:r>
                      <a:r>
                        <a:rPr lang="ko-KR" alt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비용청구</a:t>
                      </a:r>
                      <a:endParaRPr lang="ko-KR" altLang="en-US" sz="1500" b="1" kern="0" spc="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chemeClr val="bg1"/>
                          </a:solidFill>
                          <a:effectLst/>
                          <a:latin typeface="한컴돋움"/>
                          <a:ea typeface="한컴돋움"/>
                        </a:rPr>
                        <a:t>한국전력</a:t>
                      </a:r>
                      <a:endParaRPr lang="ko-KR" altLang="en-US" sz="1500" kern="0" spc="0" dirty="0">
                        <a:solidFill>
                          <a:schemeClr val="bg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전기요금 청구</a:t>
                      </a:r>
                      <a:endParaRPr lang="ko-KR" altLang="en-US" sz="1500" b="1" kern="0" spc="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chemeClr val="bg1"/>
                          </a:solidFill>
                        </a:rPr>
                        <a:t>소비자</a:t>
                      </a: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18537"/>
                  </a:ext>
                </a:extLst>
              </a:tr>
              <a:tr h="4840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0" kern="0" spc="-10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0" kern="0" spc="-10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0" kern="0" spc="-100" dirty="0">
                          <a:solidFill>
                            <a:srgbClr val="000000"/>
                          </a:solidFill>
                          <a:effectLst/>
                          <a:latin typeface="한컴돋움"/>
                          <a:ea typeface="한컴돋움"/>
                        </a:rPr>
                        <a:t>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83548"/>
                  </a:ext>
                </a:extLst>
              </a:tr>
              <a:tr h="454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REC </a:t>
                      </a:r>
                      <a:r>
                        <a:rPr lang="ko-KR" alt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대금지급</a:t>
                      </a:r>
                      <a:endParaRPr lang="ko-KR" altLang="en-US" sz="1500" b="1" kern="0" spc="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REC </a:t>
                      </a:r>
                      <a:r>
                        <a:rPr lang="ko-KR" alt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비용정산</a:t>
                      </a:r>
                      <a:endParaRPr lang="ko-KR" altLang="en-US" sz="1500" b="1" kern="0" spc="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한컴돋움"/>
                          <a:ea typeface="한컴돋움"/>
                        </a:rPr>
                        <a:t>전기요금 납부</a:t>
                      </a:r>
                      <a:endParaRPr lang="ko-KR" altLang="en-US" sz="1500" b="1" kern="0" spc="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15632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1DFAC98E-1B63-48B1-A014-0F5C42E4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60" y="343694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A1A81-803C-4565-912C-F692B26C0E33}"/>
              </a:ext>
            </a:extLst>
          </p:cNvPr>
          <p:cNvSpPr txBox="1"/>
          <p:nvPr/>
        </p:nvSpPr>
        <p:spPr>
          <a:xfrm>
            <a:off x="223513" y="4155604"/>
            <a:ext cx="4919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>
                <a:solidFill>
                  <a:srgbClr val="002060"/>
                </a:solidFill>
              </a:rPr>
              <a:t>재생에너지 보조금 정산과 자금의 흐름</a:t>
            </a: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9880C9F8-BF88-4860-89DA-2FA4A1513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209980"/>
              </p:ext>
            </p:extLst>
          </p:nvPr>
        </p:nvGraphicFramePr>
        <p:xfrm>
          <a:off x="4392749" y="1196752"/>
          <a:ext cx="4513217" cy="243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902898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10D1C9-91B0-B1FE-A253-37436E70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2451"/>
            <a:ext cx="8238513" cy="661966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해상풍력 민자사업 구조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4F49211-AAD9-47BD-8D6C-91ED5852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09" y="4035635"/>
            <a:ext cx="1437261" cy="84630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ko-KR" altLang="en-US" sz="1800" dirty="0"/>
              <a:t>민자사업자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DDBA201-16DF-EFC3-7C3B-F0BD3488D2DB}"/>
              </a:ext>
            </a:extLst>
          </p:cNvPr>
          <p:cNvSpPr/>
          <p:nvPr/>
        </p:nvSpPr>
        <p:spPr>
          <a:xfrm>
            <a:off x="395536" y="2367718"/>
            <a:ext cx="1437261" cy="84630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발전공기업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BD90EFD-2DD3-9C95-8ED0-1396EEE00628}"/>
              </a:ext>
            </a:extLst>
          </p:cNvPr>
          <p:cNvCxnSpPr/>
          <p:nvPr/>
        </p:nvCxnSpPr>
        <p:spPr>
          <a:xfrm>
            <a:off x="710505" y="3228938"/>
            <a:ext cx="0" cy="78064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EAC87B-BD47-363C-82A5-87D58FC0429D}"/>
              </a:ext>
            </a:extLst>
          </p:cNvPr>
          <p:cNvSpPr txBox="1"/>
          <p:nvPr/>
        </p:nvSpPr>
        <p:spPr>
          <a:xfrm>
            <a:off x="848143" y="3483967"/>
            <a:ext cx="163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장기고정계약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F74BB38-347A-5F57-131C-AE4B2FD9085F}"/>
              </a:ext>
            </a:extLst>
          </p:cNvPr>
          <p:cNvSpPr/>
          <p:nvPr/>
        </p:nvSpPr>
        <p:spPr>
          <a:xfrm>
            <a:off x="2827522" y="3068929"/>
            <a:ext cx="1802793" cy="9958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 dirty="0"/>
              <a:t>특수목적법인</a:t>
            </a:r>
            <a:endParaRPr lang="en-US" altLang="ko-KR" sz="2000" spc="-150" dirty="0"/>
          </a:p>
          <a:p>
            <a:pPr algn="ctr"/>
            <a:r>
              <a:rPr lang="en-US" altLang="ko-KR" sz="2000" dirty="0"/>
              <a:t>(SPC)</a:t>
            </a:r>
            <a:endParaRPr lang="ko-KR" altLang="en-US" sz="2000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2D6593B-17C9-C329-DFD3-B928D412B6B3}"/>
              </a:ext>
            </a:extLst>
          </p:cNvPr>
          <p:cNvCxnSpPr>
            <a:cxnSpLocks/>
          </p:cNvCxnSpPr>
          <p:nvPr/>
        </p:nvCxnSpPr>
        <p:spPr>
          <a:xfrm>
            <a:off x="1863232" y="2776603"/>
            <a:ext cx="933855" cy="7952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7F0F135-223E-D444-3A9A-2C8FCD8CB3C0}"/>
              </a:ext>
            </a:extLst>
          </p:cNvPr>
          <p:cNvCxnSpPr>
            <a:cxnSpLocks/>
          </p:cNvCxnSpPr>
          <p:nvPr/>
        </p:nvCxnSpPr>
        <p:spPr>
          <a:xfrm flipV="1">
            <a:off x="1863232" y="3710458"/>
            <a:ext cx="933855" cy="7952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B566BC-69D0-18A5-B377-766914C41A67}"/>
              </a:ext>
            </a:extLst>
          </p:cNvPr>
          <p:cNvSpPr txBox="1"/>
          <p:nvPr/>
        </p:nvSpPr>
        <p:spPr>
          <a:xfrm>
            <a:off x="2083969" y="2807082"/>
            <a:ext cx="116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지분투자</a:t>
            </a:r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41F9D-3322-76C8-4AC9-3C205B4BFFA5}"/>
              </a:ext>
            </a:extLst>
          </p:cNvPr>
          <p:cNvSpPr txBox="1"/>
          <p:nvPr/>
        </p:nvSpPr>
        <p:spPr>
          <a:xfrm>
            <a:off x="2229074" y="4101676"/>
            <a:ext cx="11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지분투자</a:t>
            </a:r>
            <a:endParaRPr lang="ko-KR" altLang="en-US" sz="14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7EDDB19E-81DF-4CC7-7419-577914FCBEB8}"/>
              </a:ext>
            </a:extLst>
          </p:cNvPr>
          <p:cNvSpPr/>
          <p:nvPr/>
        </p:nvSpPr>
        <p:spPr>
          <a:xfrm>
            <a:off x="2585878" y="1981366"/>
            <a:ext cx="1047956" cy="525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건설사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3060181-C0F6-37A9-C39E-130790155D38}"/>
              </a:ext>
            </a:extLst>
          </p:cNvPr>
          <p:cNvSpPr/>
          <p:nvPr/>
        </p:nvSpPr>
        <p:spPr>
          <a:xfrm>
            <a:off x="3716534" y="1981366"/>
            <a:ext cx="1101592" cy="525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/>
              <a:t>운영사</a:t>
            </a:r>
            <a:endParaRPr lang="ko-KR" altLang="en-US" sz="2000" dirty="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E7B35C9-7617-2353-3070-F63A78A2CBC1}"/>
              </a:ext>
            </a:extLst>
          </p:cNvPr>
          <p:cNvCxnSpPr>
            <a:cxnSpLocks/>
          </p:cNvCxnSpPr>
          <p:nvPr/>
        </p:nvCxnSpPr>
        <p:spPr>
          <a:xfrm>
            <a:off x="3213924" y="2529925"/>
            <a:ext cx="0" cy="52189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5929A7D-3889-9715-F41E-46DF26174F88}"/>
              </a:ext>
            </a:extLst>
          </p:cNvPr>
          <p:cNvCxnSpPr>
            <a:cxnSpLocks/>
          </p:cNvCxnSpPr>
          <p:nvPr/>
        </p:nvCxnSpPr>
        <p:spPr>
          <a:xfrm>
            <a:off x="4123965" y="2529925"/>
            <a:ext cx="0" cy="52189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4D87DF5F-5CFD-F563-929B-B0E024DC3BE7}"/>
              </a:ext>
            </a:extLst>
          </p:cNvPr>
          <p:cNvSpPr/>
          <p:nvPr/>
        </p:nvSpPr>
        <p:spPr>
          <a:xfrm>
            <a:off x="2860318" y="4710116"/>
            <a:ext cx="1597767" cy="66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/>
              <a:t>대출ㆍ금융투자</a:t>
            </a:r>
            <a:endParaRPr lang="ko-KR" altLang="en-US" sz="20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E726E61-3D55-3993-FE11-8E4B9FE34565}"/>
              </a:ext>
            </a:extLst>
          </p:cNvPr>
          <p:cNvCxnSpPr>
            <a:cxnSpLocks/>
          </p:cNvCxnSpPr>
          <p:nvPr/>
        </p:nvCxnSpPr>
        <p:spPr>
          <a:xfrm>
            <a:off x="3659202" y="4108076"/>
            <a:ext cx="0" cy="52189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D81015F-EB32-8C0C-6A8E-751B3BA63E28}"/>
              </a:ext>
            </a:extLst>
          </p:cNvPr>
          <p:cNvSpPr/>
          <p:nvPr/>
        </p:nvSpPr>
        <p:spPr>
          <a:xfrm>
            <a:off x="5386973" y="3228939"/>
            <a:ext cx="1417275" cy="6619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발전공기업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2FFA3482-996E-F359-CC6C-D9B1186EEF9D}"/>
              </a:ext>
            </a:extLst>
          </p:cNvPr>
          <p:cNvSpPr/>
          <p:nvPr/>
        </p:nvSpPr>
        <p:spPr>
          <a:xfrm>
            <a:off x="7434160" y="3196027"/>
            <a:ext cx="1267733" cy="6619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한전</a:t>
            </a: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DF859E2-DA67-9E50-B4AD-2F299AAFCF81}"/>
              </a:ext>
            </a:extLst>
          </p:cNvPr>
          <p:cNvCxnSpPr>
            <a:cxnSpLocks/>
          </p:cNvCxnSpPr>
          <p:nvPr/>
        </p:nvCxnSpPr>
        <p:spPr>
          <a:xfrm flipV="1">
            <a:off x="4674109" y="3573016"/>
            <a:ext cx="712864" cy="52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D4D7142A-66AA-3356-40E6-91A45E949414}"/>
              </a:ext>
            </a:extLst>
          </p:cNvPr>
          <p:cNvCxnSpPr>
            <a:cxnSpLocks/>
          </p:cNvCxnSpPr>
          <p:nvPr/>
        </p:nvCxnSpPr>
        <p:spPr>
          <a:xfrm flipV="1">
            <a:off x="6839234" y="3551982"/>
            <a:ext cx="613086" cy="1438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CECA650-46C5-1DB6-992B-2F22103A3F45}"/>
              </a:ext>
            </a:extLst>
          </p:cNvPr>
          <p:cNvSpPr txBox="1"/>
          <p:nvPr/>
        </p:nvSpPr>
        <p:spPr>
          <a:xfrm>
            <a:off x="4674109" y="3234462"/>
            <a:ext cx="640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판매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EA3C89-C263-0AD2-57C4-A511B2E74A82}"/>
              </a:ext>
            </a:extLst>
          </p:cNvPr>
          <p:cNvSpPr txBox="1"/>
          <p:nvPr/>
        </p:nvSpPr>
        <p:spPr>
          <a:xfrm>
            <a:off x="6849203" y="3212976"/>
            <a:ext cx="638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판매</a:t>
            </a:r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id="{008DFBB4-8708-BC02-8AD8-129F52543065}"/>
              </a:ext>
            </a:extLst>
          </p:cNvPr>
          <p:cNvSpPr txBox="1">
            <a:spLocks/>
          </p:cNvSpPr>
          <p:nvPr/>
        </p:nvSpPr>
        <p:spPr>
          <a:xfrm>
            <a:off x="5388551" y="1295184"/>
            <a:ext cx="3575933" cy="152453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spc="-113" dirty="0"/>
              <a:t>20-30</a:t>
            </a:r>
            <a:r>
              <a:rPr lang="ko-KR" altLang="en-US" sz="2000" spc="-113" dirty="0"/>
              <a:t>년간의 새로운 민자사업</a:t>
            </a:r>
            <a:endParaRPr lang="en-US" altLang="ko-KR" sz="2000" spc="-113" dirty="0"/>
          </a:p>
          <a:p>
            <a:r>
              <a:rPr lang="ko-KR" altLang="en-US" sz="2000" dirty="0"/>
              <a:t>해외 자본과 대기업이 </a:t>
            </a:r>
            <a:r>
              <a:rPr lang="en-US" altLang="ko-KR" sz="2000" dirty="0"/>
              <a:t>120</a:t>
            </a:r>
            <a:r>
              <a:rPr lang="ko-KR" altLang="en-US" sz="2000" dirty="0"/>
              <a:t>조원 이상 투여되는  해상풍력에 진출</a:t>
            </a:r>
            <a:endParaRPr lang="en-US" altLang="ko-KR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BC22C8-85BE-0E12-709C-E21B4ADB4D99}"/>
              </a:ext>
            </a:extLst>
          </p:cNvPr>
          <p:cNvSpPr txBox="1">
            <a:spLocks/>
          </p:cNvSpPr>
          <p:nvPr/>
        </p:nvSpPr>
        <p:spPr>
          <a:xfrm>
            <a:off x="4973860" y="4284163"/>
            <a:ext cx="3990625" cy="22988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800" b="1" spc="-113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050" b="1" dirty="0">
                <a:solidFill>
                  <a:schemeClr val="bg1"/>
                </a:solidFill>
              </a:rPr>
              <a:t>   </a:t>
            </a:r>
            <a:r>
              <a:rPr lang="ko-KR" altLang="en-US" sz="2000" b="1" dirty="0">
                <a:solidFill>
                  <a:schemeClr val="bg1"/>
                </a:solidFill>
              </a:rPr>
              <a:t>왜 이런 구조가 만들어지는가</a:t>
            </a:r>
            <a:r>
              <a:rPr lang="en-US" altLang="ko-KR" sz="20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</a:rPr>
              <a:t> ① </a:t>
            </a:r>
            <a:r>
              <a:rPr lang="en-US" altLang="ko-KR" sz="1800" dirty="0">
                <a:solidFill>
                  <a:schemeClr val="bg1"/>
                </a:solidFill>
              </a:rPr>
              <a:t>RPS+REC</a:t>
            </a:r>
            <a:r>
              <a:rPr lang="ko-KR" altLang="en-US" sz="1800" dirty="0">
                <a:solidFill>
                  <a:schemeClr val="bg1"/>
                </a:solidFill>
              </a:rPr>
              <a:t> 정책 및 전력시장 제도</a:t>
            </a:r>
            <a:endParaRPr lang="en-US" altLang="ko-K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</a:rPr>
              <a:t> ② 발전공기업 재무관리 및 경쟁체제</a:t>
            </a:r>
            <a:endParaRPr lang="en-US" altLang="ko-K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</a:rPr>
              <a:t> ③ 민간자본과 금융 중심 정책 </a:t>
            </a:r>
            <a:endParaRPr lang="en-US" altLang="ko-K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chemeClr val="bg1"/>
                </a:solidFill>
              </a:rPr>
              <a:t>    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공공사업 및 공공투자에 대한 </a:t>
            </a:r>
            <a:r>
              <a:rPr lang="ko-KR" altLang="en-US" sz="1600" dirty="0" err="1">
                <a:solidFill>
                  <a:schemeClr val="bg1"/>
                </a:solidFill>
              </a:rPr>
              <a:t>무정책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</a:p>
          <a:p>
            <a:endParaRPr lang="en-US" altLang="ko-KR" sz="800" spc="-11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7066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71600" y="2859013"/>
            <a:ext cx="7772400" cy="1362075"/>
          </a:xfrm>
        </p:spPr>
        <p:txBody>
          <a:bodyPr>
            <a:normAutofit fontScale="90000"/>
          </a:bodyPr>
          <a:lstStyle/>
          <a:p>
            <a:br>
              <a:rPr lang="en-US" altLang="ko-KR" sz="2800" cap="none" dirty="0">
                <a:latin typeface="+mj-ea"/>
                <a:sym typeface="KoPub돋움체 Bold"/>
              </a:rPr>
            </a:br>
            <a:r>
              <a:rPr lang="en-US" altLang="ko-KR" sz="2800" cap="none" dirty="0">
                <a:latin typeface="+mj-ea"/>
                <a:sym typeface="KoPub돋움체 Bold"/>
              </a:rPr>
              <a:t>: </a:t>
            </a:r>
            <a:r>
              <a:rPr lang="ko-KR" altLang="en-US" sz="2800" cap="none" dirty="0">
                <a:latin typeface="+mj-ea"/>
                <a:sym typeface="KoPub돋움체 Bold"/>
              </a:rPr>
              <a:t>약탈적 전환과 현상유지의 악순환을 깰 대안 모색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755576" y="1712789"/>
            <a:ext cx="7772400" cy="1500187"/>
          </a:xfrm>
        </p:spPr>
        <p:txBody>
          <a:bodyPr>
            <a:normAutofit/>
          </a:bodyPr>
          <a:lstStyle/>
          <a:p>
            <a:r>
              <a:rPr lang="en-US" altLang="ko-KR" sz="4000" b="1" cap="none" dirty="0">
                <a:solidFill>
                  <a:srgbClr val="00B050"/>
                </a:solidFill>
                <a:latin typeface="+mj-ea"/>
                <a:ea typeface="+mj-ea"/>
                <a:sym typeface="KoPub돋움체 Bold"/>
              </a:rPr>
              <a:t>1. </a:t>
            </a:r>
            <a:r>
              <a:rPr lang="ko-KR" altLang="en-US" sz="4000" b="1" cap="none" dirty="0">
                <a:solidFill>
                  <a:srgbClr val="00B050"/>
                </a:solidFill>
                <a:latin typeface="+mj-ea"/>
                <a:ea typeface="+mj-ea"/>
                <a:sym typeface="KoPub돋움체 Bold"/>
              </a:rPr>
              <a:t>공공재생에너지의 맥락과 배경</a:t>
            </a:r>
            <a:endParaRPr lang="ko-KR" altLang="en-US" sz="4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14626110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69C6E15D-8DC0-37DE-D2E0-A3C029C324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1999" y="680021"/>
          <a:ext cx="6222001" cy="300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내용 개체 틀 4">
            <a:extLst>
              <a:ext uri="{FF2B5EF4-FFF2-40B4-BE49-F238E27FC236}">
                <a16:creationId xmlns:a16="http://schemas.microsoft.com/office/drawing/2014/main" id="{2A024372-6451-E34F-4F43-E037FAC75EB5}"/>
              </a:ext>
            </a:extLst>
          </p:cNvPr>
          <p:cNvGraphicFramePr>
            <a:graphicFrameLocks/>
          </p:cNvGraphicFramePr>
          <p:nvPr/>
        </p:nvGraphicFramePr>
        <p:xfrm>
          <a:off x="3013607" y="3830433"/>
          <a:ext cx="6222001" cy="294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0503F8B-DBC2-C4CA-821F-7C7BFC311958}"/>
              </a:ext>
            </a:extLst>
          </p:cNvPr>
          <p:cNvSpPr txBox="1"/>
          <p:nvPr/>
        </p:nvSpPr>
        <p:spPr>
          <a:xfrm>
            <a:off x="702770" y="1037030"/>
            <a:ext cx="198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7030A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이윤을 위한 </a:t>
            </a:r>
            <a:endParaRPr lang="en-US" altLang="ko-KR" sz="2400" b="1" dirty="0">
              <a:solidFill>
                <a:srgbClr val="7030A0"/>
              </a:solidFill>
              <a:latin typeface="나눔고딕OTF ExtraBold" panose="020D0904000000000000" pitchFamily="34" charset="-127"/>
              <a:ea typeface="나눔고딕OTF ExtraBold" panose="020D0904000000000000" pitchFamily="34" charset="-127"/>
            </a:endParaRPr>
          </a:p>
          <a:p>
            <a:r>
              <a:rPr lang="ko-KR" altLang="en-US" sz="2400" b="1" dirty="0">
                <a:solidFill>
                  <a:srgbClr val="7030A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에너지 체제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F1C81-6C9A-00EF-B583-3855540EEBC9}"/>
              </a:ext>
            </a:extLst>
          </p:cNvPr>
          <p:cNvSpPr txBox="1"/>
          <p:nvPr/>
        </p:nvSpPr>
        <p:spPr>
          <a:xfrm>
            <a:off x="442910" y="5325019"/>
            <a:ext cx="242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13" dirty="0">
                <a:solidFill>
                  <a:srgbClr val="0070C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공공</a:t>
            </a:r>
            <a:r>
              <a:rPr lang="en-US" altLang="ko-KR" sz="2400" b="1" spc="-113" dirty="0">
                <a:solidFill>
                  <a:srgbClr val="0070C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-</a:t>
            </a:r>
            <a:r>
              <a:rPr lang="ko-KR" altLang="en-US" sz="2400" b="1" spc="-113" dirty="0">
                <a:solidFill>
                  <a:srgbClr val="0070C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민주</a:t>
            </a:r>
            <a:r>
              <a:rPr lang="en-US" altLang="ko-KR" sz="2400" b="1" spc="-113" dirty="0">
                <a:solidFill>
                  <a:srgbClr val="0070C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-</a:t>
            </a:r>
            <a:r>
              <a:rPr lang="ko-KR" altLang="en-US" sz="2400" b="1" spc="-113" dirty="0">
                <a:solidFill>
                  <a:srgbClr val="0070C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생태적</a:t>
            </a:r>
            <a:endParaRPr lang="en-US" altLang="ko-KR" sz="2400" b="1" spc="-113" dirty="0">
              <a:solidFill>
                <a:srgbClr val="0070C0"/>
              </a:solidFill>
              <a:latin typeface="나눔고딕OTF ExtraBold" panose="020D0904000000000000" pitchFamily="34" charset="-127"/>
              <a:ea typeface="나눔고딕OTF ExtraBold" panose="020D0904000000000000" pitchFamily="34" charset="-127"/>
            </a:endParaRPr>
          </a:p>
          <a:p>
            <a:r>
              <a:rPr lang="ko-KR" altLang="en-US" sz="2400" b="1" dirty="0">
                <a:solidFill>
                  <a:srgbClr val="0070C0"/>
                </a:solidFill>
                <a:latin typeface="나눔고딕OTF ExtraBold" panose="020D0904000000000000" pitchFamily="34" charset="-127"/>
                <a:ea typeface="나눔고딕OTF ExtraBold" panose="020D0904000000000000" pitchFamily="34" charset="-127"/>
              </a:rPr>
              <a:t>에너지 체제</a:t>
            </a:r>
          </a:p>
        </p:txBody>
      </p:sp>
      <p:sp>
        <p:nvSpPr>
          <p:cNvPr id="13" name="화살표: 오른쪽으로 구부러짐 12">
            <a:extLst>
              <a:ext uri="{FF2B5EF4-FFF2-40B4-BE49-F238E27FC236}">
                <a16:creationId xmlns:a16="http://schemas.microsoft.com/office/drawing/2014/main" id="{A15B4A29-2DAF-A548-92C5-BD43CDCE8E23}"/>
              </a:ext>
            </a:extLst>
          </p:cNvPr>
          <p:cNvSpPr/>
          <p:nvPr/>
        </p:nvSpPr>
        <p:spPr>
          <a:xfrm>
            <a:off x="255494" y="1868027"/>
            <a:ext cx="2607887" cy="3433182"/>
          </a:xfrm>
          <a:prstGeom prst="curved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2FFE5-E114-8689-C4D1-4DCDA1AE0009}"/>
              </a:ext>
            </a:extLst>
          </p:cNvPr>
          <p:cNvSpPr txBox="1"/>
          <p:nvPr/>
        </p:nvSpPr>
        <p:spPr>
          <a:xfrm>
            <a:off x="1228512" y="2186056"/>
            <a:ext cx="178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13" dirty="0"/>
              <a:t>공공성 경로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0C2D9B-2980-C841-9ABD-7EB04CE7CA06}"/>
              </a:ext>
            </a:extLst>
          </p:cNvPr>
          <p:cNvSpPr txBox="1"/>
          <p:nvPr/>
        </p:nvSpPr>
        <p:spPr>
          <a:xfrm>
            <a:off x="947658" y="4318429"/>
            <a:ext cx="172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정의로운 전환</a:t>
            </a:r>
            <a:endParaRPr lang="en-US" altLang="ko-KR" b="1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C4A4592-12C1-874E-0C76-072397C2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111814"/>
            <a:ext cx="8568952" cy="490067"/>
          </a:xfrm>
        </p:spPr>
        <p:txBody>
          <a:bodyPr>
            <a:noAutofit/>
          </a:bodyPr>
          <a:lstStyle/>
          <a:p>
            <a:r>
              <a:rPr lang="ko-KR" altLang="en-US" sz="2400" b="1" spc="-150" dirty="0">
                <a:latin typeface="+mj-ea"/>
              </a:rPr>
              <a:t>에너지 체제의 변화</a:t>
            </a:r>
            <a:r>
              <a:rPr lang="en-US" altLang="ko-KR" sz="2400" b="1" spc="-150" dirty="0">
                <a:latin typeface="+mj-ea"/>
              </a:rPr>
              <a:t>:</a:t>
            </a:r>
            <a:r>
              <a:rPr lang="ko-KR" altLang="en-US" sz="2400" b="1" spc="-150" dirty="0">
                <a:latin typeface="+mj-ea"/>
              </a:rPr>
              <a:t> </a:t>
            </a:r>
            <a:r>
              <a:rPr lang="ko-KR" altLang="en-US" sz="2400" b="1" spc="-150" dirty="0">
                <a:solidFill>
                  <a:srgbClr val="7030A0"/>
                </a:solidFill>
                <a:latin typeface="+mj-ea"/>
              </a:rPr>
              <a:t>재생에너지의 재배치</a:t>
            </a:r>
          </a:p>
        </p:txBody>
      </p:sp>
    </p:spTree>
    <p:extLst>
      <p:ext uri="{BB962C8B-B14F-4D97-AF65-F5344CB8AC3E}">
        <p14:creationId xmlns:p14="http://schemas.microsoft.com/office/powerpoint/2010/main" val="564642701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>
                <a:latin typeface="+mj-ea"/>
              </a:rPr>
              <a:t>에너지전환의 경로와 대안의 모색</a:t>
            </a:r>
          </a:p>
        </p:txBody>
      </p:sp>
      <p:sp>
        <p:nvSpPr>
          <p:cNvPr id="88072" name="AutoShape 8" descr="하루 코로나 확진자 2만명 쏟아지는 브라질 도심 덮친 거대 모래 폭풍 (영상) - 인사이트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3" name="그룹 42"/>
          <p:cNvGrpSpPr/>
          <p:nvPr/>
        </p:nvGrpSpPr>
        <p:grpSpPr>
          <a:xfrm>
            <a:off x="-73275" y="1212511"/>
            <a:ext cx="6644847" cy="5491346"/>
            <a:chOff x="694271" y="531028"/>
            <a:chExt cx="6644847" cy="5491346"/>
          </a:xfrm>
        </p:grpSpPr>
        <p:cxnSp>
          <p:nvCxnSpPr>
            <p:cNvPr id="44" name="직선 화살표 연결선 43"/>
            <p:cNvCxnSpPr/>
            <p:nvPr/>
          </p:nvCxnSpPr>
          <p:spPr>
            <a:xfrm rot="5400000">
              <a:off x="1965307" y="3250405"/>
              <a:ext cx="535705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>
              <a:off x="1357290" y="3429000"/>
              <a:ext cx="5929354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030246" y="531028"/>
              <a:ext cx="786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>
                  <a:latin typeface="나눔바른고딕" pitchFamily="50" charset="-127"/>
                  <a:ea typeface="나눔바른고딕" pitchFamily="50" charset="-127"/>
                </a:rPr>
                <a:t>공공</a:t>
              </a:r>
              <a:endParaRPr lang="en-US" altLang="ko-KR" sz="1100" b="1" dirty="0">
                <a:latin typeface="나눔바른고딕" pitchFamily="50" charset="-127"/>
                <a:ea typeface="나눔바른고딕" pitchFamily="50" charset="-127"/>
              </a:endParaRPr>
            </a:p>
            <a:p>
              <a:pPr algn="ctr"/>
              <a:r>
                <a:rPr lang="en-US" altLang="ko-KR" sz="1100" b="1" dirty="0">
                  <a:latin typeface="나눔바른고딕" pitchFamily="50" charset="-127"/>
                  <a:ea typeface="나눔바른고딕" pitchFamily="50" charset="-127"/>
                </a:rPr>
                <a:t>(</a:t>
              </a:r>
              <a:r>
                <a:rPr lang="ko-KR" altLang="en-US" sz="1100" b="1" dirty="0">
                  <a:latin typeface="나눔바른고딕" pitchFamily="50" charset="-127"/>
                  <a:ea typeface="나눔바른고딕" pitchFamily="50" charset="-127"/>
                </a:rPr>
                <a:t>공기업</a:t>
              </a:r>
              <a:r>
                <a:rPr lang="en-US" altLang="ko-KR" sz="1100" b="1" dirty="0">
                  <a:latin typeface="나눔바른고딕" pitchFamily="50" charset="-127"/>
                  <a:ea typeface="나눔바른고딕" pitchFamily="50" charset="-127"/>
                </a:rPr>
                <a:t>)</a:t>
              </a:r>
              <a:endParaRPr lang="ko-KR" altLang="en-US" sz="1100" b="1" dirty="0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57620" y="5470993"/>
              <a:ext cx="928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>
                  <a:latin typeface="나눔바른고딕" pitchFamily="50" charset="-127"/>
                  <a:ea typeface="나눔바른고딕" pitchFamily="50" charset="-127"/>
                </a:rPr>
                <a:t>시장</a:t>
              </a:r>
              <a:endParaRPr lang="en-US" altLang="ko-KR" sz="1100" b="1" dirty="0">
                <a:latin typeface="나눔바른고딕" pitchFamily="50" charset="-127"/>
                <a:ea typeface="나눔바른고딕" pitchFamily="50" charset="-127"/>
              </a:endParaRPr>
            </a:p>
            <a:p>
              <a:pPr algn="ctr"/>
              <a:r>
                <a:rPr lang="en-US" altLang="ko-KR" sz="1100" b="1" dirty="0">
                  <a:latin typeface="나눔바른고딕" pitchFamily="50" charset="-127"/>
                  <a:ea typeface="나눔바른고딕" pitchFamily="50" charset="-127"/>
                </a:rPr>
                <a:t>(</a:t>
              </a:r>
              <a:r>
                <a:rPr lang="ko-KR" altLang="en-US" sz="1100" b="1" dirty="0">
                  <a:latin typeface="나눔바른고딕" pitchFamily="50" charset="-127"/>
                  <a:ea typeface="나눔바른고딕" pitchFamily="50" charset="-127"/>
                </a:rPr>
                <a:t>민간기업</a:t>
              </a:r>
              <a:r>
                <a:rPr lang="en-US" altLang="ko-KR" sz="1100" b="1" dirty="0">
                  <a:latin typeface="나눔바른고딕" pitchFamily="50" charset="-127"/>
                  <a:ea typeface="나눔바른고딕" pitchFamily="50" charset="-127"/>
                </a:rPr>
                <a:t>)</a:t>
              </a:r>
              <a:endParaRPr lang="ko-KR" altLang="en-US" sz="1100" b="1" dirty="0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09629" y="3500584"/>
              <a:ext cx="9294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>
                  <a:latin typeface="나눔바른고딕" pitchFamily="50" charset="-127"/>
                  <a:ea typeface="나눔바른고딕" pitchFamily="50" charset="-127"/>
                </a:rPr>
                <a:t>재생에너지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4271" y="3462135"/>
              <a:ext cx="12858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spc="-150" dirty="0">
                  <a:latin typeface="나눔바른고딕" pitchFamily="50" charset="-127"/>
                  <a:ea typeface="나눔바른고딕" pitchFamily="50" charset="-127"/>
                </a:rPr>
                <a:t>화석연료</a:t>
              </a:r>
              <a:endParaRPr lang="en-US" altLang="ko-KR" sz="1100" b="1" spc="-150" dirty="0">
                <a:latin typeface="나눔바른고딕" pitchFamily="50" charset="-127"/>
                <a:ea typeface="나눔바른고딕" pitchFamily="50" charset="-127"/>
              </a:endParaRPr>
            </a:p>
            <a:p>
              <a:pPr algn="ctr"/>
              <a:r>
                <a:rPr lang="en-US" altLang="ko-KR" sz="1100" b="1" spc="-150" dirty="0">
                  <a:latin typeface="나눔바른고딕" pitchFamily="50" charset="-127"/>
                  <a:ea typeface="나눔바른고딕" pitchFamily="50" charset="-127"/>
                </a:rPr>
                <a:t>+ </a:t>
              </a:r>
              <a:r>
                <a:rPr lang="ko-KR" altLang="en-US" sz="1100" b="1" spc="-150" dirty="0">
                  <a:latin typeface="나눔바른고딕" pitchFamily="50" charset="-127"/>
                  <a:ea typeface="나눔바른고딕" pitchFamily="50" charset="-127"/>
                </a:rPr>
                <a:t>핵에너지</a:t>
              </a:r>
            </a:p>
          </p:txBody>
        </p:sp>
        <p:sp>
          <p:nvSpPr>
            <p:cNvPr id="50" name="타원 49"/>
            <p:cNvSpPr/>
            <p:nvPr/>
          </p:nvSpPr>
          <p:spPr>
            <a:xfrm>
              <a:off x="2393936" y="1522448"/>
              <a:ext cx="1712921" cy="15700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>
                  <a:latin typeface="나눔바른고딕" pitchFamily="50" charset="-127"/>
                  <a:ea typeface="나눔바른고딕" pitchFamily="50" charset="-127"/>
                </a:rPr>
                <a:t>한국 </a:t>
              </a:r>
              <a:endParaRPr lang="en-US" altLang="ko-KR" sz="1600" b="1" spc="-150" dirty="0">
                <a:latin typeface="나눔바른고딕" pitchFamily="50" charset="-127"/>
                <a:ea typeface="나눔바른고딕" pitchFamily="50" charset="-127"/>
              </a:endParaRPr>
            </a:p>
            <a:p>
              <a:pPr algn="ctr"/>
              <a:r>
                <a:rPr lang="ko-KR" altLang="en-US" sz="1600" b="1" spc="-150" dirty="0">
                  <a:latin typeface="나눔바른고딕" pitchFamily="50" charset="-127"/>
                  <a:ea typeface="나눔바른고딕" pitchFamily="50" charset="-127"/>
                </a:rPr>
                <a:t>발전산업의 중심적 위치</a:t>
              </a:r>
            </a:p>
            <a:p>
              <a:pPr algn="ctr"/>
              <a:r>
                <a:rPr lang="en-US" altLang="ko-KR" sz="1100" b="1" spc="-150" dirty="0">
                  <a:latin typeface="나눔바른고딕" pitchFamily="50" charset="-127"/>
                  <a:ea typeface="나눔바른고딕" pitchFamily="50" charset="-127"/>
                </a:rPr>
                <a:t>(</a:t>
              </a:r>
              <a:r>
                <a:rPr lang="ko-KR" altLang="en-US" sz="1100" b="1" spc="-150" dirty="0">
                  <a:latin typeface="나눔바른고딕" pitchFamily="50" charset="-127"/>
                  <a:ea typeface="나눔바른고딕" pitchFamily="50" charset="-127"/>
                </a:rPr>
                <a:t>화석연료 </a:t>
              </a:r>
              <a:r>
                <a:rPr lang="en-US" altLang="ko-KR" sz="1100" b="1" spc="-150" dirty="0">
                  <a:latin typeface="나눔바른고딕" pitchFamily="50" charset="-127"/>
                  <a:ea typeface="나눔바른고딕" pitchFamily="50" charset="-127"/>
                </a:rPr>
                <a:t>+ </a:t>
              </a:r>
              <a:r>
                <a:rPr lang="ko-KR" altLang="en-US" sz="1100" b="1" spc="-150" dirty="0">
                  <a:latin typeface="나눔바른고딕" pitchFamily="50" charset="-127"/>
                  <a:ea typeface="나눔바른고딕" pitchFamily="50" charset="-127"/>
                </a:rPr>
                <a:t>핵에너지 기반의 공기업 중심</a:t>
              </a:r>
              <a:r>
                <a:rPr lang="en-US" altLang="ko-KR" sz="1100" b="1" spc="-150" dirty="0">
                  <a:latin typeface="나눔바른고딕" pitchFamily="50" charset="-127"/>
                  <a:ea typeface="나눔바른고딕" pitchFamily="50" charset="-127"/>
                </a:rPr>
                <a:t>)</a:t>
              </a:r>
              <a:endParaRPr lang="ko-KR" altLang="en-US" sz="1100" b="1" spc="-150" dirty="0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51" name="아래쪽 화살표 50"/>
            <p:cNvSpPr/>
            <p:nvPr/>
          </p:nvSpPr>
          <p:spPr>
            <a:xfrm>
              <a:off x="2928926" y="3214686"/>
              <a:ext cx="642942" cy="2143140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</a:rPr>
                <a:t>민영화 경로</a:t>
              </a:r>
            </a:p>
          </p:txBody>
        </p:sp>
        <p:sp>
          <p:nvSpPr>
            <p:cNvPr id="52" name="U자형 화살표 51"/>
            <p:cNvSpPr/>
            <p:nvPr/>
          </p:nvSpPr>
          <p:spPr>
            <a:xfrm flipH="1">
              <a:off x="2580331" y="546946"/>
              <a:ext cx="1285884" cy="972575"/>
            </a:xfrm>
            <a:prstGeom prst="uturnArrow">
              <a:avLst>
                <a:gd name="adj1" fmla="val 31274"/>
                <a:gd name="adj2" fmla="val 25000"/>
                <a:gd name="adj3" fmla="val 29183"/>
                <a:gd name="adj4" fmla="val 29110"/>
                <a:gd name="adj5" fmla="val 75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</a:rPr>
                <a:t>현상유지</a:t>
              </a:r>
              <a:r>
                <a:rPr lang="en-US" altLang="ko-KR" sz="1600" dirty="0">
                  <a:solidFill>
                    <a:schemeClr val="tx1"/>
                  </a:solidFill>
                </a:rPr>
                <a:t>+</a:t>
              </a:r>
            </a:p>
            <a:p>
              <a:pPr algn="ctr"/>
              <a:r>
                <a:rPr lang="ko-KR" altLang="en-US" sz="1400" dirty="0">
                  <a:solidFill>
                    <a:schemeClr val="tx1"/>
                  </a:solidFill>
                </a:rPr>
                <a:t>공공성 해체</a:t>
              </a:r>
              <a:endParaRPr lang="en-US" altLang="ko-KR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아래쪽 화살표 52"/>
            <p:cNvSpPr/>
            <p:nvPr/>
          </p:nvSpPr>
          <p:spPr>
            <a:xfrm rot="18695023">
              <a:off x="4608260" y="2433321"/>
              <a:ext cx="642942" cy="2678180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</a:rPr>
                <a:t>민영화 경로</a:t>
              </a:r>
            </a:p>
          </p:txBody>
        </p:sp>
        <p:sp>
          <p:nvSpPr>
            <p:cNvPr id="54" name="아래쪽 화살표 53"/>
            <p:cNvSpPr/>
            <p:nvPr/>
          </p:nvSpPr>
          <p:spPr>
            <a:xfrm rot="16200000">
              <a:off x="5071739" y="1045201"/>
              <a:ext cx="1034169" cy="2678180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공공성 경로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57225" y="571480"/>
              <a:ext cx="1714512" cy="116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정부정책 </a:t>
              </a: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:  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공기업 중심 </a:t>
              </a:r>
              <a:r>
                <a:rPr lang="ko-KR" altLang="en-US" sz="1200" b="1" spc="-150" dirty="0" err="1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탈석탄</a:t>
              </a: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, 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LNG </a:t>
              </a: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대체</a:t>
              </a: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 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spc="-150" dirty="0" err="1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핵발전</a:t>
              </a: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 확대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40621" y="4139682"/>
              <a:ext cx="1714512" cy="116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민간기업 중심의</a:t>
              </a: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LNG </a:t>
              </a: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발전</a:t>
              </a: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, 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수소</a:t>
              </a: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/</a:t>
              </a: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암모니아 </a:t>
              </a:r>
              <a:r>
                <a:rPr lang="ko-KR" altLang="en-US" sz="1200" b="1" spc="-150" dirty="0" err="1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혼소</a:t>
              </a: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/</a:t>
              </a: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전소</a:t>
              </a: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 algn="r">
                <a:lnSpc>
                  <a:spcPct val="150000"/>
                </a:lnSpc>
              </a:pP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00628" y="4857760"/>
              <a:ext cx="1714512" cy="116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민간기업 중심의</a:t>
              </a: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재생에너지 발전</a:t>
              </a: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특히</a:t>
              </a: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, </a:t>
              </a: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해상풍력 단지</a:t>
              </a: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13799" y="546946"/>
              <a:ext cx="2000264" cy="17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공기업 중심의</a:t>
              </a: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재생에너지 발전</a:t>
              </a: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특히</a:t>
              </a:r>
              <a:r>
                <a:rPr lang="en-US" altLang="ko-KR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, </a:t>
              </a: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해상풍력 단지</a:t>
              </a: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spc="-150" dirty="0">
                  <a:solidFill>
                    <a:srgbClr val="0070C0"/>
                  </a:solidFill>
                  <a:latin typeface="나눔바른고딕" pitchFamily="50" charset="-127"/>
                  <a:ea typeface="나눔바른고딕" pitchFamily="50" charset="-127"/>
                </a:rPr>
                <a:t>재생에너지 협동조합 등과의 공공협력 </a:t>
              </a: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1200" b="1" spc="-150" dirty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6643702" y="1071546"/>
            <a:ext cx="2143140" cy="541007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u="sng" spc="-150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첫째</a:t>
            </a:r>
            <a:r>
              <a:rPr lang="en-US" altLang="ko-KR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전환의 속도와 방식</a:t>
            </a:r>
            <a:endParaRPr lang="en-US" altLang="ko-KR" sz="1100" b="1" spc="-15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87313" indent="-87313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050" spc="-150" dirty="0">
                <a:latin typeface="+mn-ea"/>
              </a:rPr>
              <a:t>재생에너지 확대를 위해 신속하고 체계적인 투자 전략을 마련하고 관련 이해관계자들 사이의 신뢰 구축과 협력 마련 </a:t>
            </a:r>
            <a:r>
              <a:rPr lang="en-US" altLang="ko-KR" sz="1050" spc="-150" dirty="0">
                <a:latin typeface="+mn-ea"/>
              </a:rPr>
              <a:t>+ </a:t>
            </a:r>
            <a:r>
              <a:rPr lang="ko-KR" altLang="en-US" sz="1050" spc="-150" dirty="0">
                <a:latin typeface="+mn-ea"/>
              </a:rPr>
              <a:t>재생에너지 사업 추진 방식에서의 민주적 절차 훼손</a:t>
            </a:r>
            <a:r>
              <a:rPr lang="en-US" altLang="ko-KR" sz="1050" spc="-150" dirty="0">
                <a:latin typeface="+mn-ea"/>
              </a:rPr>
              <a:t>, </a:t>
            </a:r>
            <a:r>
              <a:rPr lang="ko-KR" altLang="en-US" sz="1050" spc="-150" dirty="0">
                <a:latin typeface="+mn-ea"/>
              </a:rPr>
              <a:t>환경 파괴</a:t>
            </a:r>
            <a:r>
              <a:rPr lang="en-US" altLang="ko-KR" sz="1050" spc="-150" dirty="0">
                <a:latin typeface="+mn-ea"/>
              </a:rPr>
              <a:t>, </a:t>
            </a:r>
            <a:r>
              <a:rPr lang="ko-KR" altLang="en-US" sz="1050" spc="-150" dirty="0">
                <a:latin typeface="+mn-ea"/>
              </a:rPr>
              <a:t>주민</a:t>
            </a:r>
            <a:r>
              <a:rPr lang="en-US" altLang="ko-KR" sz="1050" spc="-150" dirty="0">
                <a:latin typeface="+mn-ea"/>
              </a:rPr>
              <a:t>/</a:t>
            </a:r>
            <a:r>
              <a:rPr lang="ko-KR" altLang="en-US" sz="1050" spc="-150" dirty="0">
                <a:latin typeface="+mn-ea"/>
              </a:rPr>
              <a:t>공동체 갈등 유발 등으로 인한 사업 진행을 가로막는 일을 피해야</a:t>
            </a:r>
            <a:r>
              <a:rPr lang="en-US" altLang="ko-KR" sz="1050" spc="-150" dirty="0">
                <a:latin typeface="+mn-ea"/>
              </a:rPr>
              <a:t>. </a:t>
            </a:r>
            <a:endParaRPr lang="en-US" altLang="ko-KR" sz="1100" spc="-150" dirty="0">
              <a:latin typeface="+mn-ea"/>
            </a:endParaRPr>
          </a:p>
          <a:p>
            <a:pPr marL="87313" indent="-87313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050" u="sng" spc="-150" dirty="0">
                <a:latin typeface="+mn-ea"/>
              </a:rPr>
              <a:t> </a:t>
            </a:r>
            <a:r>
              <a:rPr lang="ko-KR" altLang="en-US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둘째</a:t>
            </a:r>
            <a:r>
              <a:rPr lang="en-US" altLang="ko-KR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전환 비용의 부담</a:t>
            </a:r>
            <a:endParaRPr lang="en-US" altLang="ko-KR" sz="1400" b="1" u="sng" spc="-15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87313" indent="-87313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050" spc="-150" dirty="0">
                <a:latin typeface="+mn-ea"/>
              </a:rPr>
              <a:t>재생에너지 전환에 필요한 비용을 온실가스 배출의 책임에 따라서 형평성 있게 조달 가능</a:t>
            </a:r>
            <a:r>
              <a:rPr lang="en-US" altLang="ko-KR" sz="1050" spc="-150" dirty="0">
                <a:latin typeface="+mn-ea"/>
              </a:rPr>
              <a:t>. </a:t>
            </a:r>
            <a:r>
              <a:rPr lang="ko-KR" altLang="en-US" sz="1050" spc="-150" dirty="0">
                <a:latin typeface="+mn-ea"/>
              </a:rPr>
              <a:t>또한 전환 과정에서 노동자와 지역사회에게 해고나 지역경제 쇠퇴와 같은 부담이 전가되어서는 안 됨</a:t>
            </a:r>
            <a:endParaRPr lang="en-US" altLang="ko-KR" sz="1100" spc="-150" dirty="0">
              <a:latin typeface="+mn-ea"/>
            </a:endParaRPr>
          </a:p>
          <a:p>
            <a:pPr marL="87313" indent="-87313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 셋째</a:t>
            </a:r>
            <a:r>
              <a:rPr lang="en-US" altLang="ko-KR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이익 향유의 형평성</a:t>
            </a:r>
            <a:endParaRPr lang="en-US" altLang="ko-KR" sz="1400" b="1" u="sng" spc="-15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87313" indent="-87313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050" spc="-150" dirty="0">
                <a:latin typeface="+mn-ea"/>
              </a:rPr>
              <a:t>재생에너지의 </a:t>
            </a:r>
            <a:r>
              <a:rPr lang="ko-KR" altLang="en-US" sz="1050" spc="-150" dirty="0" err="1">
                <a:latin typeface="+mn-ea"/>
              </a:rPr>
              <a:t>공유재로서의</a:t>
            </a:r>
            <a:r>
              <a:rPr lang="ko-KR" altLang="en-US" sz="1050" spc="-150" dirty="0">
                <a:latin typeface="+mn-ea"/>
              </a:rPr>
              <a:t> 지위를 명확히 하면서</a:t>
            </a:r>
            <a:r>
              <a:rPr lang="en-US" altLang="ko-KR" sz="1050" spc="-150" dirty="0">
                <a:latin typeface="+mn-ea"/>
              </a:rPr>
              <a:t>, </a:t>
            </a:r>
            <a:r>
              <a:rPr lang="ko-KR" altLang="en-US" sz="1050" spc="-150" dirty="0">
                <a:latin typeface="+mn-ea"/>
              </a:rPr>
              <a:t>재생에너지 이용의 이익을 특정 계층이  독점하지 못하도록 하고 그 이익을 사회화하여 사회 전체에 향유 가능</a:t>
            </a:r>
            <a:r>
              <a:rPr lang="en-US" altLang="ko-KR" sz="1050" spc="-150" dirty="0">
                <a:latin typeface="+mn-ea"/>
              </a:rPr>
              <a:t> </a:t>
            </a:r>
            <a:endParaRPr lang="en-US" altLang="ko-KR" sz="1100" spc="-150" dirty="0">
              <a:latin typeface="+mn-ea"/>
            </a:endParaRPr>
          </a:p>
          <a:p>
            <a:pPr marL="87313" indent="-87313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100" u="sng" spc="-150" dirty="0">
                <a:latin typeface="+mn-ea"/>
              </a:rPr>
              <a:t> </a:t>
            </a:r>
            <a:r>
              <a:rPr lang="ko-KR" altLang="en-US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넷째</a:t>
            </a:r>
            <a:r>
              <a:rPr lang="en-US" altLang="ko-KR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400" b="1" u="sng" spc="-150" dirty="0">
                <a:solidFill>
                  <a:srgbClr val="0070C0"/>
                </a:solidFill>
                <a:latin typeface="+mj-ea"/>
                <a:ea typeface="+mj-ea"/>
              </a:rPr>
              <a:t>민주적 통제 가능성</a:t>
            </a:r>
            <a:endParaRPr lang="en-US" altLang="ko-KR" sz="1400" b="1" u="sng" spc="-15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87313" indent="-87313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050" spc="-150" dirty="0">
                <a:latin typeface="+mn-ea"/>
              </a:rPr>
              <a:t>전환의 속도와 방식</a:t>
            </a:r>
            <a:r>
              <a:rPr lang="en-US" altLang="ko-KR" sz="1050" spc="-150" dirty="0">
                <a:latin typeface="+mn-ea"/>
              </a:rPr>
              <a:t>, </a:t>
            </a:r>
            <a:r>
              <a:rPr lang="ko-KR" altLang="en-US" sz="1050" spc="-150" dirty="0">
                <a:latin typeface="+mn-ea"/>
              </a:rPr>
              <a:t>전환 비용의 부담</a:t>
            </a:r>
            <a:r>
              <a:rPr lang="en-US" altLang="ko-KR" sz="1050" spc="-150" dirty="0">
                <a:latin typeface="+mn-ea"/>
              </a:rPr>
              <a:t>, </a:t>
            </a:r>
            <a:r>
              <a:rPr lang="ko-KR" altLang="en-US" sz="1050" spc="-150" dirty="0">
                <a:latin typeface="+mn-ea"/>
              </a:rPr>
              <a:t>이익 향유의 형평성을 보장하기 위해서</a:t>
            </a:r>
            <a:r>
              <a:rPr lang="en-US" altLang="ko-KR" sz="1050" spc="-150" dirty="0">
                <a:latin typeface="+mn-ea"/>
              </a:rPr>
              <a:t>, </a:t>
            </a:r>
            <a:r>
              <a:rPr lang="ko-KR" altLang="en-US" sz="1050" spc="-150" dirty="0">
                <a:latin typeface="+mn-ea"/>
              </a:rPr>
              <a:t>재생에너지 사업에 대한 민주적 통제가 가능해야 </a:t>
            </a:r>
            <a:endParaRPr lang="ko-KR" altLang="en-US" sz="1100" spc="-150" dirty="0">
              <a:latin typeface="+mn-ea"/>
            </a:endParaRPr>
          </a:p>
        </p:txBody>
      </p:sp>
      <p:pic>
        <p:nvPicPr>
          <p:cNvPr id="4" name="그래픽 3" descr="배지 1 단색으로 채워진">
            <a:extLst>
              <a:ext uri="{FF2B5EF4-FFF2-40B4-BE49-F238E27FC236}">
                <a16:creationId xmlns:a16="http://schemas.microsoft.com/office/drawing/2014/main" id="{BE95E36B-0378-F3C7-C551-3F09C53C7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8743" y="1088897"/>
            <a:ext cx="539903" cy="539903"/>
          </a:xfrm>
          <a:prstGeom prst="rect">
            <a:avLst/>
          </a:prstGeom>
        </p:spPr>
      </p:pic>
      <p:pic>
        <p:nvPicPr>
          <p:cNvPr id="6" name="그래픽 5" descr="배지 단색으로 채워진">
            <a:extLst>
              <a:ext uri="{FF2B5EF4-FFF2-40B4-BE49-F238E27FC236}">
                <a16:creationId xmlns:a16="http://schemas.microsoft.com/office/drawing/2014/main" id="{D268B47D-359E-7FA1-531F-41E05501A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83" y="1077561"/>
            <a:ext cx="551239" cy="551239"/>
          </a:xfrm>
          <a:prstGeom prst="rect">
            <a:avLst/>
          </a:prstGeom>
        </p:spPr>
      </p:pic>
      <p:pic>
        <p:nvPicPr>
          <p:cNvPr id="8" name="그래픽 7" descr="배지 3 단색으로 채워진">
            <a:extLst>
              <a:ext uri="{FF2B5EF4-FFF2-40B4-BE49-F238E27FC236}">
                <a16:creationId xmlns:a16="http://schemas.microsoft.com/office/drawing/2014/main" id="{D03E354F-C657-9EA5-1D85-E95FFEE06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06" y="6006043"/>
            <a:ext cx="555843" cy="555843"/>
          </a:xfrm>
          <a:prstGeom prst="rect">
            <a:avLst/>
          </a:prstGeom>
        </p:spPr>
      </p:pic>
      <p:pic>
        <p:nvPicPr>
          <p:cNvPr id="10" name="그래픽 9" descr="배지 4 단색으로 채워진">
            <a:extLst>
              <a:ext uri="{FF2B5EF4-FFF2-40B4-BE49-F238E27FC236}">
                <a16:creationId xmlns:a16="http://schemas.microsoft.com/office/drawing/2014/main" id="{DDA3F4AA-FE8B-7E36-EE7C-80DC5D6BF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2073" y="5985779"/>
            <a:ext cx="570934" cy="57093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71600" y="3356992"/>
            <a:ext cx="7772400" cy="1002035"/>
          </a:xfrm>
        </p:spPr>
        <p:txBody>
          <a:bodyPr>
            <a:normAutofit fontScale="90000"/>
          </a:bodyPr>
          <a:lstStyle/>
          <a:p>
            <a:br>
              <a:rPr lang="en-US" altLang="ko-KR" sz="2800" cap="none" dirty="0">
                <a:latin typeface="+mj-ea"/>
                <a:sym typeface="KoPub돋움체 Bold"/>
              </a:rPr>
            </a:br>
            <a:r>
              <a:rPr lang="en-US" altLang="ko-KR" sz="2800" cap="none" dirty="0">
                <a:latin typeface="+mj-ea"/>
                <a:sym typeface="KoPub돋움체 Bold"/>
              </a:rPr>
              <a:t>: </a:t>
            </a:r>
            <a:r>
              <a:rPr lang="ko-KR" altLang="en-US" sz="2800" cap="none" dirty="0">
                <a:latin typeface="+mj-ea"/>
                <a:sym typeface="KoPub돋움체 Bold"/>
              </a:rPr>
              <a:t>공공재생에너지란 무엇이고 어떻게 확대할 것인가</a:t>
            </a:r>
            <a:r>
              <a:rPr lang="en-US" altLang="ko-KR" sz="2800" cap="none" dirty="0">
                <a:latin typeface="+mj-ea"/>
                <a:sym typeface="KoPub돋움체 Bold"/>
              </a:rPr>
              <a:t>?</a:t>
            </a:r>
            <a:endParaRPr lang="ko-KR" altLang="en-US" sz="2800" cap="none" dirty="0">
              <a:latin typeface="+mj-ea"/>
              <a:sym typeface="KoPub돋움체 Bold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772400" cy="1500187"/>
          </a:xfrm>
        </p:spPr>
        <p:txBody>
          <a:bodyPr>
            <a:normAutofit/>
          </a:bodyPr>
          <a:lstStyle/>
          <a:p>
            <a:r>
              <a:rPr lang="en-US" altLang="ko-KR" sz="4000" b="1" cap="none" dirty="0">
                <a:solidFill>
                  <a:srgbClr val="00B050"/>
                </a:solidFill>
                <a:latin typeface="+mj-ea"/>
                <a:ea typeface="+mj-ea"/>
                <a:sym typeface="KoPub돋움체 Bold"/>
              </a:rPr>
              <a:t>3. </a:t>
            </a:r>
            <a:r>
              <a:rPr lang="ko-KR" altLang="en-US" sz="4000" b="1" cap="none" dirty="0">
                <a:solidFill>
                  <a:srgbClr val="00B050"/>
                </a:solidFill>
                <a:latin typeface="+mj-ea"/>
                <a:ea typeface="+mj-ea"/>
                <a:sym typeface="KoPub돋움체 Bold"/>
              </a:rPr>
              <a:t>공공재생에너지를 향하여</a:t>
            </a:r>
            <a:endParaRPr lang="ko-KR" altLang="en-US" sz="4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3146771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>
                <a:latin typeface="+mj-ea"/>
              </a:rPr>
              <a:t>정부의 </a:t>
            </a:r>
            <a:r>
              <a:rPr lang="en-US" altLang="ko-KR" sz="2800" b="1" dirty="0">
                <a:latin typeface="+mj-ea"/>
              </a:rPr>
              <a:t>‘</a:t>
            </a:r>
            <a:r>
              <a:rPr lang="ko-KR" altLang="en-US" sz="2800" b="1" dirty="0">
                <a:latin typeface="+mj-ea"/>
              </a:rPr>
              <a:t>공공 주도 재생에너지 확대</a:t>
            </a:r>
            <a:r>
              <a:rPr lang="en-US" altLang="ko-KR" sz="2800" b="1" dirty="0">
                <a:latin typeface="+mj-ea"/>
              </a:rPr>
              <a:t>’</a:t>
            </a:r>
            <a:r>
              <a:rPr lang="ko-KR" altLang="en-US" sz="2800" b="1" dirty="0">
                <a:latin typeface="+mj-ea"/>
              </a:rPr>
              <a:t>와 다르다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9920" y="1268760"/>
            <a:ext cx="8358246" cy="9424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600" dirty="0">
                <a:latin typeface="+mn-ea"/>
              </a:rPr>
              <a:t>여기서 주장하는 ‘공공재생에너지’는 정부가 제시하는 ‘공공 주도 재생에너지 확대’와 같은 유사한 용어를 쓰는 접근과는 구별되어야 한다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이는 </a:t>
            </a:r>
            <a:r>
              <a:rPr lang="ko-KR" altLang="en-US" sz="1600" b="1" dirty="0">
                <a:latin typeface="+mn-ea"/>
              </a:rPr>
              <a:t>계획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투자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사업 수행</a:t>
            </a:r>
            <a:r>
              <a:rPr lang="ko-KR" altLang="en-US" sz="1600" dirty="0">
                <a:latin typeface="+mn-ea"/>
              </a:rPr>
              <a:t>의 세 측면에서 그렇다</a:t>
            </a:r>
            <a:r>
              <a:rPr lang="en-US" altLang="ko-KR" sz="1600" dirty="0">
                <a:latin typeface="+mn-ea"/>
              </a:rPr>
              <a:t>. </a:t>
            </a: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1597381408"/>
              </p:ext>
            </p:extLst>
          </p:nvPr>
        </p:nvGraphicFramePr>
        <p:xfrm>
          <a:off x="474716" y="246374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8ED6F2-674A-38B1-ADA0-EA289605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6613"/>
            <a:ext cx="8568952" cy="490067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공공투자 불가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 민간투자가 당연하다</a:t>
            </a:r>
            <a:r>
              <a:rPr lang="en-US" altLang="ko-KR" sz="2800" b="1" dirty="0"/>
              <a:t>?</a:t>
            </a:r>
            <a:endParaRPr lang="ko-KR" altLang="en-US" sz="28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A4857E-B1E6-E422-2D9A-2B37917A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/>
              <a:t>공공 투자 불가론</a:t>
            </a:r>
            <a:endParaRPr lang="en-US" altLang="ko-KR" sz="2400" b="1" dirty="0"/>
          </a:p>
          <a:p>
            <a:pPr lvl="1"/>
            <a:r>
              <a:rPr lang="en-US" altLang="ko-KR" sz="2000" dirty="0"/>
              <a:t>“</a:t>
            </a:r>
            <a:r>
              <a:rPr lang="ko-KR" altLang="en-US" sz="2000" dirty="0"/>
              <a:t>돈이 없어서 국가나 공공이 재생에너지 투자할 수 없다</a:t>
            </a:r>
            <a:r>
              <a:rPr lang="en-US" altLang="ko-KR" sz="2000" dirty="0"/>
              <a:t>”</a:t>
            </a:r>
          </a:p>
          <a:p>
            <a:pPr lvl="1"/>
            <a:r>
              <a:rPr lang="en-US" altLang="ko-KR" sz="2000" dirty="0"/>
              <a:t>“</a:t>
            </a:r>
            <a:r>
              <a:rPr lang="ko-KR" altLang="en-US" sz="2000" dirty="0"/>
              <a:t>정부는 마중물이 되고</a:t>
            </a:r>
            <a:r>
              <a:rPr lang="en-US" altLang="ko-KR" sz="2000" dirty="0"/>
              <a:t>,</a:t>
            </a:r>
            <a:r>
              <a:rPr lang="ko-KR" altLang="en-US" sz="2000" dirty="0"/>
              <a:t> 실제 사업은 민간기업이 하면 된다</a:t>
            </a:r>
            <a:r>
              <a:rPr lang="en-US" altLang="ko-KR" sz="2000" dirty="0"/>
              <a:t>”</a:t>
            </a:r>
          </a:p>
          <a:p>
            <a:pPr lvl="1"/>
            <a:r>
              <a:rPr lang="en-US" altLang="ko-KR" sz="2000" dirty="0"/>
              <a:t>“</a:t>
            </a:r>
            <a:r>
              <a:rPr lang="ko-KR" altLang="en-US" sz="2000" dirty="0"/>
              <a:t>시장을 조성하고 인센티브를 주는 것이 재생에너지 정책의 핵심이다</a:t>
            </a:r>
            <a:r>
              <a:rPr lang="en-US" altLang="ko-KR" sz="2000" dirty="0"/>
              <a:t>”</a:t>
            </a:r>
            <a:endParaRPr lang="ko-KR" altLang="en-US" sz="2000" dirty="0"/>
          </a:p>
        </p:txBody>
      </p:sp>
      <p:pic>
        <p:nvPicPr>
          <p:cNvPr id="4" name="내용 개체 틀 4" descr="텍스트, 스크린샷, 포스터이(가) 표시된 사진&#10;&#10;자동 생성된 설명">
            <a:extLst>
              <a:ext uri="{FF2B5EF4-FFF2-40B4-BE49-F238E27FC236}">
                <a16:creationId xmlns:a16="http://schemas.microsoft.com/office/drawing/2014/main" id="{D0B43C5C-2B85-B687-EFAF-0DD7360F7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9" b="-1925"/>
          <a:stretch/>
        </p:blipFill>
        <p:spPr>
          <a:xfrm>
            <a:off x="0" y="2708920"/>
            <a:ext cx="9144000" cy="43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9406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이등변 삼각형 8"/>
          <p:cNvSpPr/>
          <p:nvPr/>
        </p:nvSpPr>
        <p:spPr>
          <a:xfrm rot="5400000">
            <a:off x="1311026" y="4272482"/>
            <a:ext cx="1512168" cy="2705524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>
                <a:latin typeface="+mj-ea"/>
              </a:rPr>
              <a:t>‘공공재생에너지’란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285860"/>
            <a:ext cx="8001056" cy="785818"/>
          </a:xfr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2000" dirty="0">
                <a:latin typeface="+mn-ea"/>
              </a:rPr>
              <a:t>대규모 </a:t>
            </a:r>
            <a:r>
              <a:rPr lang="ko-KR" altLang="en-US" sz="2000" u="sng" dirty="0">
                <a:latin typeface="+mn-ea"/>
              </a:rPr>
              <a:t>공적 투자</a:t>
            </a:r>
            <a:r>
              <a:rPr lang="ko-KR" altLang="en-US" sz="2000" dirty="0">
                <a:latin typeface="+mn-ea"/>
              </a:rPr>
              <a:t>로 공적 기관에 의해서 </a:t>
            </a:r>
            <a:r>
              <a:rPr lang="ko-KR" altLang="en-US" sz="2000" u="sng" dirty="0">
                <a:latin typeface="+mn-ea"/>
              </a:rPr>
              <a:t>개발</a:t>
            </a:r>
            <a:r>
              <a:rPr lang="ko-KR" altLang="en-US" sz="2000" dirty="0">
                <a:latin typeface="+mn-ea"/>
              </a:rPr>
              <a:t>되고 </a:t>
            </a:r>
            <a:r>
              <a:rPr lang="ko-KR" altLang="en-US" sz="2000" u="sng" dirty="0">
                <a:latin typeface="+mn-ea"/>
              </a:rPr>
              <a:t>소유</a:t>
            </a:r>
            <a:r>
              <a:rPr lang="en-US" altLang="ko-KR" sz="2000" u="sng" dirty="0">
                <a:latin typeface="+mn-ea"/>
              </a:rPr>
              <a:t>, </a:t>
            </a:r>
            <a:r>
              <a:rPr lang="ko-KR" altLang="en-US" sz="2000" u="sng" dirty="0">
                <a:latin typeface="+mn-ea"/>
              </a:rPr>
              <a:t>운영</a:t>
            </a:r>
            <a:r>
              <a:rPr lang="ko-KR" altLang="en-US" sz="2000" dirty="0">
                <a:latin typeface="+mn-ea"/>
              </a:rPr>
              <a:t>되는 </a:t>
            </a:r>
            <a:endParaRPr lang="en-US" altLang="ko-KR" sz="2000" dirty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2000" dirty="0">
                <a:latin typeface="+mn-ea"/>
              </a:rPr>
              <a:t>재생에너지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특히 태양광과 풍력</a:t>
            </a:r>
            <a:r>
              <a:rPr lang="en-US" altLang="ko-KR" sz="2000" dirty="0">
                <a:latin typeface="+mn-ea"/>
              </a:rPr>
              <a:t>) </a:t>
            </a:r>
            <a:r>
              <a:rPr lang="ko-KR" altLang="en-US" sz="2000" dirty="0">
                <a:latin typeface="+mn-ea"/>
              </a:rPr>
              <a:t>발전시설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14348" y="2214554"/>
            <a:ext cx="3000396" cy="23128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150" dirty="0">
                <a:latin typeface="+mn-ea"/>
              </a:rPr>
              <a:t>‘공공</a:t>
            </a:r>
            <a:r>
              <a:rPr lang="en-US" altLang="ko-KR" sz="1400" spc="-150" dirty="0">
                <a:latin typeface="+mn-ea"/>
              </a:rPr>
              <a:t>(</a:t>
            </a:r>
            <a:r>
              <a:rPr lang="ko-KR" altLang="en-US" sz="1400" spc="-150" dirty="0">
                <a:latin typeface="+mn-ea"/>
              </a:rPr>
              <a:t>公共</a:t>
            </a:r>
            <a:r>
              <a:rPr lang="en-US" altLang="ko-KR" sz="1400" spc="-150" dirty="0">
                <a:latin typeface="+mn-ea"/>
              </a:rPr>
              <a:t>)’</a:t>
            </a:r>
            <a:r>
              <a:rPr lang="ko-KR" altLang="en-US" sz="1400" spc="-150" dirty="0">
                <a:latin typeface="+mn-ea"/>
              </a:rPr>
              <a:t>이란 국가에 의해서 설립되고 운영되는 </a:t>
            </a:r>
            <a:r>
              <a:rPr lang="en-US" altLang="ko-KR" sz="1400" spc="-150" dirty="0">
                <a:latin typeface="+mn-ea"/>
              </a:rPr>
              <a:t>(</a:t>
            </a:r>
            <a:r>
              <a:rPr lang="ko-KR" altLang="en-US" sz="1400" spc="-150" dirty="0">
                <a:latin typeface="+mn-ea"/>
              </a:rPr>
              <a:t>발전</a:t>
            </a:r>
            <a:r>
              <a:rPr lang="en-US" altLang="ko-KR" sz="1400" spc="-150" dirty="0">
                <a:latin typeface="+mn-ea"/>
              </a:rPr>
              <a:t>)</a:t>
            </a:r>
            <a:r>
              <a:rPr lang="ko-KR" altLang="en-US" sz="1400" spc="-150" dirty="0">
                <a:latin typeface="+mn-ea"/>
              </a:rPr>
              <a:t>공기업의 중심적인 역할을 의미하지만</a:t>
            </a:r>
            <a:r>
              <a:rPr lang="en-US" altLang="ko-KR" sz="1400" spc="-150" dirty="0">
                <a:latin typeface="+mn-ea"/>
              </a:rPr>
              <a:t>(</a:t>
            </a:r>
            <a:r>
              <a:rPr lang="ko-KR" altLang="en-US" sz="1400" spc="-150" dirty="0">
                <a:latin typeface="+mn-ea"/>
              </a:rPr>
              <a:t>公</a:t>
            </a:r>
            <a:r>
              <a:rPr lang="en-US" altLang="ko-KR" sz="1400" spc="-150" dirty="0">
                <a:latin typeface="+mn-ea"/>
              </a:rPr>
              <a:t>), </a:t>
            </a:r>
            <a:r>
              <a:rPr lang="ko-KR" altLang="en-US" sz="1400" spc="-150" dirty="0">
                <a:latin typeface="+mn-ea"/>
              </a:rPr>
              <a:t>이외에도 지자체에 의한 공기업과 시민참여형</a:t>
            </a:r>
            <a:r>
              <a:rPr lang="en-US" altLang="ko-KR" sz="1400" spc="-150" dirty="0">
                <a:latin typeface="+mn-ea"/>
              </a:rPr>
              <a:t> </a:t>
            </a:r>
            <a:r>
              <a:rPr lang="ko-KR" altLang="en-US" sz="1400" spc="-150" dirty="0">
                <a:latin typeface="+mn-ea"/>
              </a:rPr>
              <a:t>협동조합 등과 같은 사회적 경제조직의 역할도 포함하여</a:t>
            </a:r>
            <a:r>
              <a:rPr lang="en-US" altLang="ko-KR" sz="1400" spc="-150" dirty="0">
                <a:latin typeface="+mn-ea"/>
              </a:rPr>
              <a:t>(</a:t>
            </a:r>
            <a:r>
              <a:rPr lang="ko-KR" altLang="en-US" sz="1400" spc="-150" dirty="0">
                <a:latin typeface="+mn-ea"/>
              </a:rPr>
              <a:t>共</a:t>
            </a:r>
            <a:r>
              <a:rPr lang="en-US" altLang="ko-KR" sz="1400" spc="-150" dirty="0">
                <a:latin typeface="+mn-ea"/>
              </a:rPr>
              <a:t>) </a:t>
            </a:r>
            <a:r>
              <a:rPr lang="ko-KR" altLang="en-US" sz="1400" spc="-150" dirty="0">
                <a:latin typeface="+mn-ea"/>
              </a:rPr>
              <a:t>이들 사이의 </a:t>
            </a:r>
            <a:r>
              <a:rPr lang="ko-KR" altLang="en-US" sz="1400" b="1" spc="-150" dirty="0">
                <a:latin typeface="+mn-ea"/>
              </a:rPr>
              <a:t>‘공공</a:t>
            </a:r>
            <a:r>
              <a:rPr lang="en-US" altLang="ko-KR" sz="1400" b="1" spc="-150" dirty="0">
                <a:latin typeface="+mn-ea"/>
              </a:rPr>
              <a:t>(</a:t>
            </a:r>
            <a:r>
              <a:rPr lang="ko-KR" altLang="en-US" sz="1400" b="1" spc="-150" dirty="0">
                <a:latin typeface="+mn-ea"/>
              </a:rPr>
              <a:t>公共</a:t>
            </a:r>
            <a:r>
              <a:rPr lang="en-US" altLang="ko-KR" sz="1400" b="1" spc="-150" dirty="0">
                <a:latin typeface="+mn-ea"/>
              </a:rPr>
              <a:t>)</a:t>
            </a:r>
            <a:r>
              <a:rPr lang="ko-KR" altLang="en-US" sz="1400" b="1" spc="-150" dirty="0">
                <a:latin typeface="+mn-ea"/>
              </a:rPr>
              <a:t>협력’</a:t>
            </a:r>
            <a:r>
              <a:rPr lang="en-US" altLang="ko-KR" sz="1400" spc="-150" dirty="0">
                <a:latin typeface="+mn-ea"/>
              </a:rPr>
              <a:t> (Public-Public / Public-Commons)</a:t>
            </a:r>
            <a:r>
              <a:rPr lang="ko-KR" altLang="en-US" sz="1400" spc="-150" dirty="0">
                <a:latin typeface="+mn-ea"/>
              </a:rPr>
              <a:t>을 강조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143372" y="2214554"/>
            <a:ext cx="4214842" cy="23544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latin typeface="+mn-ea"/>
              </a:rPr>
              <a:t>공공재생에너지 전략은 민간 기업</a:t>
            </a:r>
            <a:r>
              <a:rPr lang="en-US" altLang="ko-KR" sz="1400" spc="-150" dirty="0">
                <a:latin typeface="+mn-ea"/>
              </a:rPr>
              <a:t>/</a:t>
            </a:r>
            <a:r>
              <a:rPr lang="ko-KR" altLang="en-US" sz="1400" spc="-150" dirty="0">
                <a:latin typeface="+mn-ea"/>
              </a:rPr>
              <a:t>자본의 재생에너지 개발을 부정하지는 않지만</a:t>
            </a:r>
            <a:r>
              <a:rPr lang="en-US" altLang="ko-KR" sz="1400" spc="-150" dirty="0">
                <a:latin typeface="+mn-ea"/>
              </a:rPr>
              <a:t>, </a:t>
            </a:r>
            <a:r>
              <a:rPr lang="ko-KR" altLang="en-US" sz="1400" spc="-150" dirty="0">
                <a:latin typeface="+mn-ea"/>
              </a:rPr>
              <a:t>공공협력에 의한 재생에너지 개발이 국가 전체의 재생에너지 전력 생산에서 중심적인 역할을 해야 함을 주장</a:t>
            </a:r>
            <a:endParaRPr lang="en-US" altLang="ko-KR" sz="1400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latin typeface="+mn-ea"/>
              </a:rPr>
              <a:t>민간 기업</a:t>
            </a:r>
            <a:r>
              <a:rPr lang="en-US" altLang="ko-KR" sz="1400" spc="-150" dirty="0">
                <a:latin typeface="+mn-ea"/>
              </a:rPr>
              <a:t>/</a:t>
            </a:r>
            <a:r>
              <a:rPr lang="ko-KR" altLang="en-US" sz="1400" spc="-150" dirty="0">
                <a:latin typeface="+mn-ea"/>
              </a:rPr>
              <a:t>자본의 재생에너지 개발의 경우</a:t>
            </a:r>
            <a:r>
              <a:rPr lang="en-US" altLang="ko-KR" sz="1400" spc="-150" dirty="0">
                <a:latin typeface="+mn-ea"/>
              </a:rPr>
              <a:t>, ‘</a:t>
            </a:r>
            <a:r>
              <a:rPr lang="ko-KR" altLang="en-US" sz="1400" spc="-150" dirty="0">
                <a:latin typeface="+mn-ea"/>
              </a:rPr>
              <a:t>우리 모두의 것’인 재생에너지의 이익을 독점하지 않도록 그 일부를 사회적으로 환수해야 함</a:t>
            </a:r>
            <a:r>
              <a:rPr lang="en-US" altLang="ko-KR" sz="1400" spc="-150" dirty="0">
                <a:latin typeface="+mn-ea"/>
              </a:rPr>
              <a:t> </a:t>
            </a:r>
            <a:endParaRPr lang="ko-KR" altLang="en-US" sz="1400" spc="-15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714612" y="4869160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spc="-150" dirty="0">
                <a:latin typeface="+mn-ea"/>
              </a:rPr>
              <a:t>첫째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국가는 국민들의 생존과 삶을 보장하기 위해서 기후위기에 적극적으로 대응해야 할 의무가 있으며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이를 위해서 가장 주요한 수단인 재생에너지 확대에 국가가 직접 나서야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696896" y="5733256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spc="-150" dirty="0">
                <a:latin typeface="+mn-ea"/>
              </a:rPr>
              <a:t>둘째</a:t>
            </a:r>
            <a:r>
              <a:rPr lang="en-US" altLang="ko-KR" sz="1600" spc="-150" dirty="0">
                <a:latin typeface="+mn-ea"/>
              </a:rPr>
              <a:t>, ‘</a:t>
            </a:r>
            <a:r>
              <a:rPr lang="ko-KR" altLang="en-US" sz="1600" spc="-150" dirty="0" err="1">
                <a:latin typeface="+mn-ea"/>
              </a:rPr>
              <a:t>공유재로서의</a:t>
            </a:r>
            <a:r>
              <a:rPr lang="ko-KR" altLang="en-US" sz="1600" spc="-150" dirty="0">
                <a:latin typeface="+mn-ea"/>
              </a:rPr>
              <a:t> 재생에너지’</a:t>
            </a:r>
            <a:r>
              <a:rPr lang="ko-KR" altLang="en-US" sz="1600" spc="-150" dirty="0" err="1">
                <a:latin typeface="+mn-ea"/>
              </a:rPr>
              <a:t>를</a:t>
            </a:r>
            <a:r>
              <a:rPr lang="ko-KR" altLang="en-US" sz="1600" spc="-150" dirty="0">
                <a:latin typeface="+mn-ea"/>
              </a:rPr>
              <a:t> 의미하는 헌법 제</a:t>
            </a:r>
            <a:r>
              <a:rPr lang="en-US" altLang="ko-KR" sz="1600" spc="-150" dirty="0">
                <a:latin typeface="+mn-ea"/>
              </a:rPr>
              <a:t>120</a:t>
            </a:r>
            <a:r>
              <a:rPr lang="ko-KR" altLang="en-US" sz="1600" spc="-150" dirty="0">
                <a:latin typeface="+mn-ea"/>
              </a:rPr>
              <a:t>조 </a:t>
            </a:r>
            <a:r>
              <a:rPr lang="en-US" altLang="ko-KR" sz="1600" spc="-150" dirty="0">
                <a:latin typeface="+mn-ea"/>
              </a:rPr>
              <a:t>1</a:t>
            </a:r>
            <a:r>
              <a:rPr lang="ko-KR" altLang="en-US" sz="1600" spc="-150" dirty="0">
                <a:latin typeface="+mn-ea"/>
              </a:rPr>
              <a:t>항도 핵심적인 근거가 된다</a:t>
            </a:r>
            <a:r>
              <a:rPr lang="en-US" altLang="ko-KR" sz="1600" spc="-150" dirty="0">
                <a:latin typeface="+mn-ea"/>
              </a:rPr>
              <a:t>. </a:t>
            </a:r>
            <a:r>
              <a:rPr lang="ko-KR" altLang="en-US" sz="1600" spc="-150" dirty="0">
                <a:latin typeface="+mn-ea"/>
              </a:rPr>
              <a:t>이 조항을 재생에너지를 공공이 개발</a:t>
            </a:r>
            <a:r>
              <a:rPr lang="en-US" altLang="ko-KR" sz="1600" spc="-150" dirty="0">
                <a:latin typeface="+mn-ea"/>
              </a:rPr>
              <a:t>, </a:t>
            </a:r>
            <a:r>
              <a:rPr lang="ko-KR" altLang="en-US" sz="1600" spc="-150" dirty="0">
                <a:latin typeface="+mn-ea"/>
              </a:rPr>
              <a:t>관리하기 위해서 노력해야 할 책무가 있다는 규정으로 해석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14348" y="5143512"/>
            <a:ext cx="1857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/>
              <a:t>공공재생에너지를 주장하는 </a:t>
            </a:r>
            <a:endParaRPr lang="en-US" altLang="ko-KR" dirty="0"/>
          </a:p>
          <a:p>
            <a:pPr algn="ctr"/>
            <a:r>
              <a:rPr lang="ko-KR" altLang="en-US" dirty="0"/>
              <a:t>헌법적</a:t>
            </a:r>
            <a:r>
              <a:rPr lang="en-US" altLang="ko-KR" dirty="0"/>
              <a:t> </a:t>
            </a:r>
            <a:r>
              <a:rPr lang="ko-KR" altLang="en-US" dirty="0"/>
              <a:t>근거</a:t>
            </a: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23528" y="4581128"/>
            <a:ext cx="8496944" cy="21602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2800" b="1" dirty="0">
                <a:latin typeface="+mj-ea"/>
              </a:rPr>
              <a:t>선도적 경험</a:t>
            </a:r>
            <a:r>
              <a:rPr lang="en-US" altLang="ko-KR" sz="2800" b="1" dirty="0">
                <a:latin typeface="+mj-ea"/>
              </a:rPr>
              <a:t>: </a:t>
            </a:r>
            <a:r>
              <a:rPr lang="ko-KR" altLang="en-US" sz="2800" b="1" dirty="0">
                <a:latin typeface="+mj-ea"/>
              </a:rPr>
              <a:t>제주도 풍력 자원의 공유화 운동의 제도화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883917" y="1164853"/>
            <a:ext cx="5832649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spc="-150" dirty="0">
                <a:latin typeface="+mn-ea"/>
              </a:rPr>
              <a:t>제주도는 </a:t>
            </a:r>
            <a:r>
              <a:rPr lang="en-US" altLang="ko-KR" sz="1300" spc="-150" dirty="0">
                <a:latin typeface="+mn-ea"/>
              </a:rPr>
              <a:t>2011</a:t>
            </a:r>
            <a:r>
              <a:rPr lang="ko-KR" altLang="en-US" sz="1300" spc="-150" dirty="0">
                <a:latin typeface="+mn-ea"/>
              </a:rPr>
              <a:t>년에 ‘제주특별법’을 개정하여 ‘풍력발전의 공공적 관리’ 조항 포함</a:t>
            </a:r>
            <a:r>
              <a:rPr lang="en-US" altLang="ko-KR" sz="1300" spc="-150" dirty="0">
                <a:latin typeface="+mn-ea"/>
              </a:rPr>
              <a:t>.</a:t>
            </a:r>
          </a:p>
          <a:p>
            <a:pPr marL="266700" indent="-2667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spc="-150" dirty="0">
                <a:latin typeface="+mn-ea"/>
              </a:rPr>
              <a:t>‘</a:t>
            </a:r>
            <a:r>
              <a:rPr lang="ko-KR" altLang="en-US" sz="1300" spc="-150" dirty="0">
                <a:latin typeface="+mn-ea"/>
              </a:rPr>
              <a:t>제주특별자치도 풍력발전사업 허가 및 지구 지정 등에 관한 조례’</a:t>
            </a:r>
            <a:r>
              <a:rPr lang="ko-KR" altLang="en-US" sz="1300" spc="-150" dirty="0" err="1">
                <a:latin typeface="+mn-ea"/>
              </a:rPr>
              <a:t>를</a:t>
            </a:r>
            <a:r>
              <a:rPr lang="ko-KR" altLang="en-US" sz="1300" spc="-150" dirty="0">
                <a:latin typeface="+mn-ea"/>
              </a:rPr>
              <a:t> 제정</a:t>
            </a:r>
            <a:r>
              <a:rPr lang="en-US" altLang="ko-KR" sz="1300" spc="-150" dirty="0">
                <a:latin typeface="+mn-ea"/>
              </a:rPr>
              <a:t>(2011</a:t>
            </a:r>
            <a:r>
              <a:rPr lang="ko-KR" altLang="en-US" sz="1300" spc="-150" dirty="0">
                <a:latin typeface="+mn-ea"/>
              </a:rPr>
              <a:t>년</a:t>
            </a:r>
            <a:r>
              <a:rPr lang="en-US" altLang="ko-KR" sz="1300" spc="-150" dirty="0">
                <a:latin typeface="+mn-ea"/>
              </a:rPr>
              <a:t>)</a:t>
            </a:r>
            <a:r>
              <a:rPr lang="ko-KR" altLang="en-US" sz="1300" spc="-150" dirty="0">
                <a:latin typeface="+mn-ea"/>
              </a:rPr>
              <a:t>하고</a:t>
            </a:r>
            <a:r>
              <a:rPr lang="en-US" altLang="ko-KR" sz="1300" spc="-150" dirty="0">
                <a:latin typeface="+mn-ea"/>
              </a:rPr>
              <a:t>,</a:t>
            </a:r>
            <a:r>
              <a:rPr lang="ko-KR" altLang="en-US" sz="1300" spc="-150" dirty="0">
                <a:latin typeface="+mn-ea"/>
              </a:rPr>
              <a:t> 도지사에게 “풍력자원을 활용한 개발사업을 통해 얻는 이익을 도민들이 향유할 수 있도록 노력”을 부여</a:t>
            </a:r>
            <a:r>
              <a:rPr lang="en-US" altLang="ko-KR" sz="1300" spc="-150" dirty="0">
                <a:latin typeface="+mn-ea"/>
              </a:rPr>
              <a:t>.</a:t>
            </a:r>
          </a:p>
          <a:p>
            <a:pPr marL="266700" lvl="0" indent="-2667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spc="-150" dirty="0">
                <a:latin typeface="+mn-ea"/>
              </a:rPr>
              <a:t>2012</a:t>
            </a:r>
            <a:r>
              <a:rPr lang="ko-KR" altLang="en-US" sz="1300" spc="-150" dirty="0">
                <a:latin typeface="+mn-ea"/>
              </a:rPr>
              <a:t>년 </a:t>
            </a:r>
            <a:r>
              <a:rPr lang="en-US" altLang="ko-KR" sz="1300" spc="-150" dirty="0">
                <a:latin typeface="+mn-ea"/>
              </a:rPr>
              <a:t>3</a:t>
            </a:r>
            <a:r>
              <a:rPr lang="ko-KR" altLang="en-US" sz="1300" spc="-150" dirty="0">
                <a:latin typeface="+mn-ea"/>
              </a:rPr>
              <a:t>월</a:t>
            </a:r>
            <a:r>
              <a:rPr lang="en-US" altLang="ko-KR" sz="1300" spc="-150" dirty="0">
                <a:latin typeface="+mn-ea"/>
              </a:rPr>
              <a:t>, </a:t>
            </a:r>
            <a:r>
              <a:rPr lang="ko-KR" altLang="en-US" sz="1300" spc="-150" dirty="0">
                <a:latin typeface="+mn-ea"/>
              </a:rPr>
              <a:t>제주에너지공사를 설립하고</a:t>
            </a:r>
            <a:r>
              <a:rPr lang="en-US" altLang="ko-KR" sz="1300" spc="-150" dirty="0">
                <a:latin typeface="+mn-ea"/>
              </a:rPr>
              <a:t>, 2015</a:t>
            </a:r>
            <a:r>
              <a:rPr lang="ko-KR" altLang="en-US" sz="1300" spc="-150" dirty="0">
                <a:latin typeface="+mn-ea"/>
              </a:rPr>
              <a:t>년 </a:t>
            </a:r>
            <a:r>
              <a:rPr lang="ko-KR" altLang="en-US" sz="1300" spc="-150" dirty="0">
                <a:latin typeface="+mn-ea"/>
                <a:sym typeface="Wingdings" panose="05000000000000000000" pitchFamily="2" charset="2"/>
              </a:rPr>
              <a:t>제주특별자치도 공공주도의 풍력개발 투자 </a:t>
            </a:r>
            <a:r>
              <a:rPr lang="ko-KR" altLang="en-US" sz="1300" spc="-150" dirty="0" err="1">
                <a:latin typeface="+mn-ea"/>
                <a:sym typeface="Wingdings" panose="05000000000000000000" pitchFamily="2" charset="2"/>
              </a:rPr>
              <a:t>활성화계획</a:t>
            </a:r>
            <a:r>
              <a:rPr lang="en-US" altLang="ko-KR" sz="1300" spc="-150" dirty="0">
                <a:latin typeface="+mn-ea"/>
                <a:sym typeface="Wingdings" panose="05000000000000000000" pitchFamily="2" charset="2"/>
              </a:rPr>
              <a:t>’</a:t>
            </a:r>
            <a:r>
              <a:rPr lang="ko-KR" altLang="en-US" sz="1300" spc="-150" dirty="0">
                <a:latin typeface="+mn-ea"/>
                <a:sym typeface="Wingdings" panose="05000000000000000000" pitchFamily="2" charset="2"/>
              </a:rPr>
              <a:t>을 수립한 후</a:t>
            </a:r>
            <a:r>
              <a:rPr lang="en-US" altLang="ko-KR" sz="1300" spc="-150" dirty="0">
                <a:latin typeface="+mn-ea"/>
                <a:sym typeface="Wingdings" panose="05000000000000000000" pitchFamily="2" charset="2"/>
              </a:rPr>
              <a:t>, </a:t>
            </a:r>
            <a:r>
              <a:rPr lang="ko-KR" altLang="en-US" sz="1300" spc="-150" dirty="0">
                <a:latin typeface="+mn-ea"/>
                <a:sym typeface="Wingdings" panose="05000000000000000000" pitchFamily="2" charset="2"/>
              </a:rPr>
              <a:t>제주에너지공사에게 </a:t>
            </a:r>
            <a:r>
              <a:rPr lang="ko-KR" altLang="en-US" sz="1300" spc="-150" dirty="0">
                <a:latin typeface="+mn-ea"/>
              </a:rPr>
              <a:t>독점적인 공공 </a:t>
            </a:r>
            <a:r>
              <a:rPr lang="ko-KR" altLang="en-US" sz="1300" spc="-150" dirty="0" err="1">
                <a:latin typeface="+mn-ea"/>
              </a:rPr>
              <a:t>디벨로퍼의</a:t>
            </a:r>
            <a:r>
              <a:rPr lang="ko-KR" altLang="en-US" sz="1300" spc="-150" dirty="0">
                <a:latin typeface="+mn-ea"/>
              </a:rPr>
              <a:t> 역할을 부여하여 풍력발전지구 지정 업무를 일임</a:t>
            </a:r>
            <a:r>
              <a:rPr lang="en-US" altLang="ko-KR" sz="1300" spc="-150" dirty="0">
                <a:latin typeface="+mn-ea"/>
              </a:rPr>
              <a:t> </a:t>
            </a:r>
          </a:p>
          <a:p>
            <a:pPr marL="266700" lvl="0" indent="-2667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spc="-150" dirty="0">
                <a:latin typeface="+mn-ea"/>
              </a:rPr>
              <a:t>2016</a:t>
            </a:r>
            <a:r>
              <a:rPr lang="ko-KR" altLang="en-US" sz="1300" spc="-150" dirty="0">
                <a:latin typeface="+mn-ea"/>
              </a:rPr>
              <a:t>년 </a:t>
            </a:r>
            <a:r>
              <a:rPr lang="en-US" altLang="ko-KR" sz="1300" spc="-150" dirty="0">
                <a:latin typeface="+mn-ea"/>
              </a:rPr>
              <a:t>‘</a:t>
            </a:r>
            <a:r>
              <a:rPr lang="ko-KR" altLang="en-US" sz="1300" spc="-150" dirty="0">
                <a:latin typeface="+mn-ea"/>
              </a:rPr>
              <a:t>풍력자원 공유화 기금</a:t>
            </a:r>
            <a:r>
              <a:rPr lang="en-US" altLang="ko-KR" sz="1300" spc="-150" dirty="0">
                <a:latin typeface="+mn-ea"/>
              </a:rPr>
              <a:t> </a:t>
            </a:r>
            <a:r>
              <a:rPr lang="ko-KR" altLang="en-US" sz="1300" spc="-150" dirty="0">
                <a:latin typeface="+mn-ea"/>
              </a:rPr>
              <a:t>조례</a:t>
            </a:r>
            <a:r>
              <a:rPr lang="en-US" altLang="ko-KR" sz="1300" spc="-150" dirty="0">
                <a:latin typeface="+mn-ea"/>
              </a:rPr>
              <a:t>’ </a:t>
            </a:r>
            <a:r>
              <a:rPr lang="ko-KR" altLang="en-US" sz="1300" spc="-150" dirty="0">
                <a:latin typeface="+mn-ea"/>
              </a:rPr>
              <a:t>제정하고</a:t>
            </a:r>
            <a:r>
              <a:rPr lang="en-US" altLang="ko-KR" sz="1300" spc="-150" dirty="0">
                <a:latin typeface="+mn-ea"/>
              </a:rPr>
              <a:t>, </a:t>
            </a:r>
            <a:r>
              <a:rPr lang="ko-KR" altLang="en-US" sz="1300" spc="-150" dirty="0">
                <a:latin typeface="+mn-ea"/>
              </a:rPr>
              <a:t>풍력사업자에게 풍력발전 지구 지정일로부터 </a:t>
            </a:r>
            <a:r>
              <a:rPr lang="en-US" altLang="ko-KR" sz="1300" spc="-150" dirty="0">
                <a:latin typeface="+mn-ea"/>
              </a:rPr>
              <a:t>6</a:t>
            </a:r>
            <a:r>
              <a:rPr lang="ko-KR" altLang="en-US" sz="1300" spc="-150" dirty="0">
                <a:latin typeface="+mn-ea"/>
              </a:rPr>
              <a:t>개월 이내에 ‘개발이익 공유화 계획서’</a:t>
            </a:r>
            <a:r>
              <a:rPr lang="ko-KR" altLang="en-US" sz="1300" spc="-150" dirty="0" err="1">
                <a:latin typeface="+mn-ea"/>
              </a:rPr>
              <a:t>를</a:t>
            </a:r>
            <a:r>
              <a:rPr lang="ko-KR" altLang="en-US" sz="1300" spc="-150" dirty="0">
                <a:latin typeface="+mn-ea"/>
              </a:rPr>
              <a:t> 제출하도록 규정하였으며</a:t>
            </a:r>
            <a:r>
              <a:rPr lang="en-US" altLang="ko-KR" sz="1300" spc="-150" dirty="0">
                <a:latin typeface="+mn-ea"/>
              </a:rPr>
              <a:t>, 2013</a:t>
            </a:r>
            <a:r>
              <a:rPr lang="ko-KR" altLang="en-US" sz="1300" spc="-150" dirty="0">
                <a:latin typeface="+mn-ea"/>
              </a:rPr>
              <a:t>년부터 사업자들과 개발이익 공유화 약정을 체결하고 매출액의 </a:t>
            </a:r>
            <a:r>
              <a:rPr lang="en-US" altLang="ko-KR" sz="1300" spc="-150" dirty="0">
                <a:latin typeface="+mn-ea"/>
              </a:rPr>
              <a:t>7%</a:t>
            </a:r>
            <a:r>
              <a:rPr lang="ko-KR" altLang="en-US" sz="1300" spc="-150" dirty="0">
                <a:latin typeface="+mn-ea"/>
              </a:rPr>
              <a:t>를 기부</a:t>
            </a:r>
            <a:r>
              <a:rPr lang="en-US" altLang="ko-KR" sz="1300" spc="-150" dirty="0">
                <a:latin typeface="+mn-ea"/>
              </a:rPr>
              <a:t>(</a:t>
            </a:r>
            <a:r>
              <a:rPr lang="ko-KR" altLang="en-US" sz="1300" spc="-150" dirty="0">
                <a:latin typeface="+mn-ea"/>
              </a:rPr>
              <a:t>법적 강제는 아님</a:t>
            </a:r>
            <a:r>
              <a:rPr lang="en-US" altLang="ko-KR" sz="1300" spc="-150" dirty="0">
                <a:latin typeface="+mn-ea"/>
              </a:rPr>
              <a:t>.</a:t>
            </a:r>
          </a:p>
        </p:txBody>
      </p:sp>
      <p:pic>
        <p:nvPicPr>
          <p:cNvPr id="19458" name="Picture 2" descr="바람은 우리 모두의 것이다 - YE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68" y="1182758"/>
            <a:ext cx="2203524" cy="3159174"/>
          </a:xfrm>
          <a:prstGeom prst="rect">
            <a:avLst/>
          </a:prstGeom>
          <a:noFill/>
        </p:spPr>
      </p:pic>
      <p:pic>
        <p:nvPicPr>
          <p:cNvPr id="5" name="Picture 2" descr="http://www.jhtoday.net/news/photo/202312/12216_17536_2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19" y="4725145"/>
            <a:ext cx="3384376" cy="19001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4725144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+mj-ea"/>
                <a:ea typeface="+mj-ea"/>
              </a:rPr>
              <a:t>전남 재생에너지 사업 공영화 지원 조례 </a:t>
            </a:r>
            <a:r>
              <a:rPr lang="en-US" altLang="ko-KR" sz="1100" b="1" dirty="0">
                <a:latin typeface="+mj-ea"/>
                <a:ea typeface="+mj-ea"/>
              </a:rPr>
              <a:t>(2022. 11 </a:t>
            </a:r>
            <a:r>
              <a:rPr lang="ko-KR" altLang="en-US" sz="1100" b="1" dirty="0">
                <a:latin typeface="+mj-ea"/>
                <a:ea typeface="+mj-ea"/>
              </a:rPr>
              <a:t>제정</a:t>
            </a:r>
            <a:r>
              <a:rPr lang="en-US" altLang="ko-KR" sz="11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11960" y="5085184"/>
            <a:ext cx="4392488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dirty="0">
                <a:latin typeface="+mn-ea"/>
              </a:rPr>
              <a:t>제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조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목적</a:t>
            </a:r>
            <a:r>
              <a:rPr lang="en-US" altLang="ko-KR" sz="1200" dirty="0">
                <a:latin typeface="+mn-ea"/>
              </a:rPr>
              <a:t>) </a:t>
            </a:r>
            <a:r>
              <a:rPr lang="ko-KR" altLang="en-US" sz="1200" dirty="0">
                <a:latin typeface="+mn-ea"/>
              </a:rPr>
              <a:t>이 조례는 재생에너지 사업의 공영화 지원 및 지역사회</a:t>
            </a:r>
            <a:r>
              <a:rPr lang="en-US" altLang="ko-KR" sz="1200" dirty="0">
                <a:latin typeface="+mn-ea"/>
              </a:rPr>
              <a:t>·</a:t>
            </a:r>
            <a:r>
              <a:rPr lang="ko-KR" altLang="en-US" sz="1200" dirty="0">
                <a:latin typeface="+mn-ea"/>
              </a:rPr>
              <a:t>생태계와 공존하는 재생에너지 발전사업 추진을 위하여 필요한 사항을 정하는 것을 목적으로 한다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latin typeface="+mn-ea"/>
              </a:rPr>
              <a:t>제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조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정의</a:t>
            </a:r>
            <a:r>
              <a:rPr lang="en-US" altLang="ko-KR" sz="1200" dirty="0">
                <a:latin typeface="+mn-ea"/>
              </a:rPr>
              <a:t>) 3. "</a:t>
            </a:r>
            <a:r>
              <a:rPr lang="ko-KR" altLang="en-US" sz="1200" dirty="0">
                <a:latin typeface="+mn-ea"/>
              </a:rPr>
              <a:t>재생에너지 사업 공영화</a:t>
            </a:r>
            <a:r>
              <a:rPr lang="en-US" altLang="ko-KR" sz="1200" dirty="0">
                <a:latin typeface="+mn-ea"/>
              </a:rPr>
              <a:t>"</a:t>
            </a:r>
            <a:r>
              <a:rPr lang="ko-KR" altLang="en-US" sz="1200" dirty="0">
                <a:latin typeface="+mn-ea"/>
              </a:rPr>
              <a:t>란 전라남도민의 복리증진을 위하여 제</a:t>
            </a:r>
            <a:r>
              <a:rPr lang="en-US" altLang="ko-KR" sz="1200" dirty="0">
                <a:latin typeface="+mn-ea"/>
              </a:rPr>
              <a:t>4</a:t>
            </a:r>
            <a:r>
              <a:rPr lang="ko-KR" altLang="en-US" sz="1200" dirty="0">
                <a:latin typeface="+mn-ea"/>
              </a:rPr>
              <a:t>조의 공영화 지원 대상 공공기관이 재생에너지 사업을 직접 시행</a:t>
            </a:r>
            <a:r>
              <a:rPr lang="en-US" altLang="ko-KR" sz="1200" dirty="0">
                <a:latin typeface="+mn-ea"/>
              </a:rPr>
              <a:t>·</a:t>
            </a:r>
            <a:r>
              <a:rPr lang="ko-KR" altLang="en-US" sz="1200" dirty="0">
                <a:latin typeface="+mn-ea"/>
              </a:rPr>
              <a:t>운영하는 정책을 말한다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B8900-5775-44AD-AE31-7F2DFB7E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20" y="53300"/>
            <a:ext cx="7886700" cy="847641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국가 차원 공적 전환 사례</a:t>
            </a:r>
            <a:r>
              <a:rPr lang="en-US" altLang="ko-KR" sz="2800" b="1" dirty="0"/>
              <a:t>:</a:t>
            </a:r>
            <a:r>
              <a:rPr lang="ko-KR" altLang="en-US" sz="2800" b="1" dirty="0"/>
              <a:t> 우루과이 </a:t>
            </a:r>
            <a:r>
              <a:rPr lang="en-US" altLang="ko-KR" sz="2800" b="1" dirty="0"/>
              <a:t>UTE</a:t>
            </a:r>
            <a:br>
              <a:rPr lang="en-US" altLang="ko-KR" sz="3000" b="1" dirty="0">
                <a:solidFill>
                  <a:srgbClr val="002060"/>
                </a:solidFill>
              </a:rPr>
            </a:br>
            <a:r>
              <a:rPr lang="en-US" altLang="ko-KR" sz="105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http://platformc.kr/2019/10/energy-democracy-and-public-ownership/</a:t>
            </a:r>
            <a:endParaRPr lang="ko-KR" altLang="en-US" sz="1050" dirty="0">
              <a:solidFill>
                <a:srgbClr val="00206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730598-5AA1-43CA-8C74-0C4C53EA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97" y="1334540"/>
            <a:ext cx="4617701" cy="2448272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/>
              <a:t>우루과이</a:t>
            </a:r>
            <a:r>
              <a:rPr lang="en-US" altLang="ko-KR" sz="2000" dirty="0"/>
              <a:t>,</a:t>
            </a:r>
            <a:r>
              <a:rPr lang="ko-KR" altLang="en-US" sz="2000" dirty="0"/>
              <a:t> 에너지 자원 빈국에서 재생에너지의 모범국으로</a:t>
            </a:r>
            <a:endParaRPr lang="en-US" altLang="ko-KR" sz="2000" dirty="0"/>
          </a:p>
          <a:p>
            <a:pPr marL="685800" lvl="1" indent="-342900">
              <a:buFontTx/>
              <a:buChar char="-"/>
            </a:pPr>
            <a:r>
              <a:rPr lang="ko-KR" altLang="en-US" sz="1800" dirty="0"/>
              <a:t>석유나 천연가스 자원이 없어서</a:t>
            </a:r>
            <a:r>
              <a:rPr lang="en-US" altLang="ko-KR" sz="1800" dirty="0"/>
              <a:t>,</a:t>
            </a:r>
            <a:r>
              <a:rPr lang="ko-KR" altLang="en-US" sz="1800" dirty="0"/>
              <a:t> 과거 대부부의 에너지원을 수입에 의존</a:t>
            </a:r>
            <a:endParaRPr lang="en-US" altLang="ko-KR" sz="1800" dirty="0"/>
          </a:p>
          <a:p>
            <a:pPr marL="685800" lvl="1" indent="-342900">
              <a:buFontTx/>
              <a:buChar char="-"/>
            </a:pPr>
            <a:r>
              <a:rPr lang="ko-KR" altLang="en-US" sz="1800" dirty="0"/>
              <a:t>현재 전력의 </a:t>
            </a:r>
            <a:r>
              <a:rPr lang="en-US" altLang="ko-KR" sz="1800" dirty="0"/>
              <a:t>90-95%</a:t>
            </a:r>
            <a:r>
              <a:rPr lang="ko-KR" altLang="en-US" sz="1800" dirty="0"/>
              <a:t> 재생에너지로</a:t>
            </a:r>
            <a:endParaRPr lang="en-US" altLang="ko-KR" sz="1800" dirty="0"/>
          </a:p>
          <a:p>
            <a:pPr marL="685800" lvl="1" indent="-342900">
              <a:buFontTx/>
              <a:buChar char="-"/>
            </a:pPr>
            <a:r>
              <a:rPr lang="en-US" altLang="ko-KR" sz="1800" dirty="0"/>
              <a:t>2018</a:t>
            </a:r>
            <a:r>
              <a:rPr lang="ko-KR" altLang="en-US" sz="1800" dirty="0"/>
              <a:t>년 </a:t>
            </a:r>
            <a:r>
              <a:rPr lang="en-US" altLang="ko-KR" sz="1800" dirty="0"/>
              <a:t>3</a:t>
            </a:r>
            <a:r>
              <a:rPr lang="ko-KR" altLang="en-US" sz="1800" dirty="0"/>
              <a:t>월</a:t>
            </a:r>
            <a:r>
              <a:rPr lang="en-US" altLang="ko-KR" sz="1800" dirty="0"/>
              <a:t>:</a:t>
            </a:r>
            <a:r>
              <a:rPr lang="ko-KR" altLang="en-US" sz="1800" dirty="0"/>
              <a:t> 풍력발전</a:t>
            </a:r>
            <a:r>
              <a:rPr lang="en-US" altLang="ko-KR" sz="1800" dirty="0"/>
              <a:t>(41.2%), </a:t>
            </a:r>
            <a:r>
              <a:rPr lang="ko-KR" altLang="en-US" sz="1800" dirty="0"/>
              <a:t>수력발전</a:t>
            </a:r>
            <a:r>
              <a:rPr lang="en-US" altLang="ko-KR" sz="1800" dirty="0"/>
              <a:t>(38.9%), </a:t>
            </a:r>
            <a:r>
              <a:rPr lang="ko-KR" altLang="en-US" sz="1800" dirty="0"/>
              <a:t>바이오매스</a:t>
            </a:r>
            <a:r>
              <a:rPr lang="en-US" altLang="ko-KR" sz="1800" dirty="0"/>
              <a:t>(9%), </a:t>
            </a:r>
            <a:r>
              <a:rPr lang="ko-KR" altLang="en-US" sz="1800" dirty="0"/>
              <a:t>지열</a:t>
            </a:r>
            <a:r>
              <a:rPr lang="en-US" altLang="ko-KR" sz="1800" dirty="0"/>
              <a:t>(7.6%), </a:t>
            </a:r>
            <a:r>
              <a:rPr lang="ko-KR" altLang="en-US" sz="1800" dirty="0"/>
              <a:t>태양광</a:t>
            </a:r>
            <a:r>
              <a:rPr lang="en-US" altLang="ko-KR" sz="1800" dirty="0"/>
              <a:t>(4.6%)</a:t>
            </a:r>
          </a:p>
        </p:txBody>
      </p:sp>
      <p:pic>
        <p:nvPicPr>
          <p:cNvPr id="5" name="그림 4" descr="텍스트, 사람, 야외, 나무이(가) 표시된 사진&#10;&#10;자동 생성된 설명">
            <a:extLst>
              <a:ext uri="{FF2B5EF4-FFF2-40B4-BE49-F238E27FC236}">
                <a16:creationId xmlns:a16="http://schemas.microsoft.com/office/drawing/2014/main" id="{17246F76-E8C5-3F35-7CD7-43103C77A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47" y="1268760"/>
            <a:ext cx="4117986" cy="2308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87B33-88A2-23FF-ADAE-15E3539EC5A6}"/>
              </a:ext>
            </a:extLst>
          </p:cNvPr>
          <p:cNvSpPr txBox="1"/>
          <p:nvPr/>
        </p:nvSpPr>
        <p:spPr>
          <a:xfrm>
            <a:off x="439097" y="4009728"/>
            <a:ext cx="79300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spc="-113" dirty="0"/>
              <a:t>좌파 정당의 리더십과  정치적 합의 </a:t>
            </a:r>
          </a:p>
          <a:p>
            <a:pPr lvl="1">
              <a:buFontTx/>
              <a:buChar char="-"/>
            </a:pPr>
            <a:r>
              <a:rPr lang="en-US" altLang="ko-KR" dirty="0"/>
              <a:t>2005</a:t>
            </a:r>
            <a:r>
              <a:rPr lang="ko-KR" altLang="en-US" dirty="0"/>
              <a:t>년 좌파연합 정당인</a:t>
            </a:r>
            <a:r>
              <a:rPr lang="en-US" altLang="ko-KR" dirty="0"/>
              <a:t>,</a:t>
            </a:r>
            <a:r>
              <a:rPr lang="ko-KR" altLang="en-US" dirty="0"/>
              <a:t> 광역전선</a:t>
            </a:r>
            <a:r>
              <a:rPr lang="en-US" altLang="ko-KR" dirty="0"/>
              <a:t>(</a:t>
            </a:r>
            <a:r>
              <a:rPr lang="en-US" altLang="ko-KR" dirty="0" err="1"/>
              <a:t>Frente</a:t>
            </a:r>
            <a:r>
              <a:rPr lang="en-US" altLang="ko-KR" dirty="0"/>
              <a:t> Amplio)</a:t>
            </a:r>
            <a:r>
              <a:rPr lang="ko-KR" altLang="en-US" dirty="0"/>
              <a:t> 집권</a:t>
            </a:r>
            <a:endParaRPr lang="en-US" altLang="ko-KR" dirty="0"/>
          </a:p>
          <a:p>
            <a:pPr lvl="1">
              <a:buFontTx/>
              <a:buChar char="-"/>
            </a:pPr>
            <a:r>
              <a:rPr lang="ko-KR" altLang="en-US" dirty="0"/>
              <a:t>모든 정당 동의하 </a:t>
            </a:r>
            <a:r>
              <a:rPr lang="en-US" altLang="ko-KR" dirty="0"/>
              <a:t>2010</a:t>
            </a:r>
            <a:r>
              <a:rPr lang="ko-KR" altLang="en-US" dirty="0"/>
              <a:t>년 국가에너지정책으로 </a:t>
            </a:r>
            <a:r>
              <a:rPr lang="en-US" altLang="ko-KR" dirty="0"/>
              <a:t>2005-2030 </a:t>
            </a:r>
            <a:r>
              <a:rPr lang="ko-KR" altLang="en-US" dirty="0"/>
              <a:t>에너지 전략계획 입법화</a:t>
            </a:r>
            <a:endParaRPr lang="en-US" altLang="ko-KR" dirty="0"/>
          </a:p>
          <a:p>
            <a:pPr lvl="1">
              <a:buFontTx/>
              <a:buChar char="-"/>
            </a:pPr>
            <a:endParaRPr lang="en-US" altLang="ko-K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우루과이 전력공사</a:t>
            </a:r>
            <a:r>
              <a:rPr lang="en-US" altLang="ko-KR" sz="2000" dirty="0"/>
              <a:t>(UTE)</a:t>
            </a:r>
            <a:r>
              <a:rPr lang="ko-KR" altLang="en-US" sz="2000" dirty="0"/>
              <a:t>가 전환의 핵심 주체</a:t>
            </a:r>
            <a:endParaRPr lang="en-US" altLang="ko-KR" sz="2000" dirty="0"/>
          </a:p>
          <a:p>
            <a:pPr lvl="1">
              <a:buFontTx/>
              <a:buChar char="-"/>
            </a:pPr>
            <a:r>
              <a:rPr lang="ko-KR" altLang="en-US" dirty="0"/>
              <a:t>수직통합 전력 공기업으로 송배전 및 판매 독점</a:t>
            </a:r>
            <a:r>
              <a:rPr lang="en-US" altLang="ko-KR" dirty="0"/>
              <a:t>,</a:t>
            </a:r>
            <a:r>
              <a:rPr lang="ko-KR" altLang="en-US" dirty="0"/>
              <a:t> 발전용량의 약 </a:t>
            </a:r>
            <a:r>
              <a:rPr lang="en-US" altLang="ko-KR" dirty="0"/>
              <a:t>50%</a:t>
            </a:r>
            <a:r>
              <a:rPr lang="ko-KR" altLang="en-US" dirty="0"/>
              <a:t> 소유</a:t>
            </a:r>
            <a:endParaRPr lang="en-US" altLang="ko-KR" dirty="0"/>
          </a:p>
          <a:p>
            <a:pPr lvl="1">
              <a:buFontTx/>
              <a:buChar char="-"/>
            </a:pPr>
            <a:r>
              <a:rPr lang="ko-KR" altLang="en-US" dirty="0"/>
              <a:t>재무지표 및 신용등급 우수</a:t>
            </a:r>
            <a:r>
              <a:rPr lang="en-US" altLang="ko-KR" dirty="0"/>
              <a:t>,</a:t>
            </a:r>
            <a:r>
              <a:rPr lang="ko-KR" altLang="en-US" dirty="0"/>
              <a:t> 전력 사업 역량 내부에 보유 </a:t>
            </a:r>
          </a:p>
        </p:txBody>
      </p:sp>
    </p:spTree>
    <p:extLst>
      <p:ext uri="{BB962C8B-B14F-4D97-AF65-F5344CB8AC3E}">
        <p14:creationId xmlns:p14="http://schemas.microsoft.com/office/powerpoint/2010/main" val="3565742734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500" b="1" dirty="0">
                <a:latin typeface="+mj-ea"/>
              </a:rPr>
              <a:t>미국 </a:t>
            </a:r>
            <a:r>
              <a:rPr lang="ko-KR" altLang="en-US" sz="2500" b="1" dirty="0" err="1">
                <a:latin typeface="+mj-ea"/>
              </a:rPr>
              <a:t>뉴욕주</a:t>
            </a:r>
            <a:r>
              <a:rPr lang="en-US" altLang="ko-KR" sz="2500" b="1" dirty="0">
                <a:latin typeface="+mj-ea"/>
              </a:rPr>
              <a:t>,</a:t>
            </a:r>
            <a:r>
              <a:rPr lang="ko-KR" altLang="en-US" sz="2500" b="1" dirty="0">
                <a:latin typeface="+mj-ea"/>
              </a:rPr>
              <a:t> </a:t>
            </a:r>
            <a:r>
              <a:rPr lang="en-US" altLang="ko-KR" sz="2500" b="1" dirty="0">
                <a:latin typeface="+mj-ea"/>
              </a:rPr>
              <a:t>2023</a:t>
            </a:r>
            <a:r>
              <a:rPr lang="ko-KR" altLang="en-US" sz="2500" b="1" dirty="0">
                <a:latin typeface="+mj-ea"/>
              </a:rPr>
              <a:t>년 </a:t>
            </a:r>
            <a:r>
              <a:rPr lang="en-US" altLang="ko-KR" sz="2500" b="1" dirty="0">
                <a:latin typeface="+mj-ea"/>
              </a:rPr>
              <a:t>5</a:t>
            </a:r>
            <a:r>
              <a:rPr lang="ko-KR" altLang="en-US" sz="2500" b="1" dirty="0">
                <a:latin typeface="+mj-ea"/>
              </a:rPr>
              <a:t>월 </a:t>
            </a:r>
            <a:r>
              <a:rPr lang="ko-KR" altLang="en-US" sz="2500" b="1" dirty="0" err="1">
                <a:latin typeface="+mj-ea"/>
              </a:rPr>
              <a:t>공공재생에너지건설법</a:t>
            </a:r>
            <a:r>
              <a:rPr lang="en-US" altLang="ko-KR" sz="2500" b="1" dirty="0">
                <a:latin typeface="+mj-ea"/>
              </a:rPr>
              <a:t>(BPRA)</a:t>
            </a:r>
            <a:r>
              <a:rPr lang="ko-KR" altLang="en-US" sz="2500" b="1" dirty="0">
                <a:latin typeface="+mj-ea"/>
              </a:rPr>
              <a:t> 제정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4048" y="1556792"/>
            <a:ext cx="3888432" cy="5040560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1600" dirty="0">
                <a:latin typeface="+mn-ea"/>
              </a:rPr>
              <a:t>통과된 법안은 </a:t>
            </a:r>
            <a:r>
              <a:rPr lang="en-US" altLang="ko-KR" sz="1600" dirty="0">
                <a:latin typeface="+mn-ea"/>
              </a:rPr>
              <a:t>NYPA(</a:t>
            </a:r>
            <a:r>
              <a:rPr lang="ko-KR" altLang="en-US" sz="1600" dirty="0" err="1">
                <a:latin typeface="+mn-ea"/>
              </a:rPr>
              <a:t>뉴욕전력청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공기업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가 </a:t>
            </a:r>
            <a:r>
              <a:rPr lang="en-US" altLang="ko-KR" sz="1600" dirty="0">
                <a:latin typeface="+mn-ea"/>
              </a:rPr>
              <a:t>2030</a:t>
            </a:r>
            <a:r>
              <a:rPr lang="ko-KR" altLang="en-US" sz="1600" dirty="0">
                <a:latin typeface="+mn-ea"/>
              </a:rPr>
              <a:t>년까지 청정에너지에서 모든 전력을 생산하도록 요구</a:t>
            </a:r>
            <a:r>
              <a:rPr lang="en-US" altLang="ko-KR" sz="1600" dirty="0">
                <a:latin typeface="+mn-ea"/>
              </a:rPr>
              <a:t> </a:t>
            </a:r>
          </a:p>
          <a:p>
            <a:pPr fontAlgn="base"/>
            <a:r>
              <a:rPr lang="en-US" altLang="ko-KR" sz="1600" dirty="0">
                <a:latin typeface="+mn-ea"/>
              </a:rPr>
              <a:t>2030</a:t>
            </a:r>
            <a:r>
              <a:rPr lang="ko-KR" altLang="en-US" sz="1600" dirty="0">
                <a:latin typeface="+mn-ea"/>
              </a:rPr>
              <a:t>년까지 </a:t>
            </a:r>
            <a:r>
              <a:rPr lang="en-US" altLang="ko-KR" sz="1600" dirty="0">
                <a:latin typeface="+mn-ea"/>
              </a:rPr>
              <a:t>NYPA</a:t>
            </a:r>
            <a:r>
              <a:rPr lang="ko-KR" altLang="en-US" sz="1600" dirty="0">
                <a:latin typeface="+mn-ea"/>
              </a:rPr>
              <a:t>로부터 전력을 공급받고 있는 모든 </a:t>
            </a:r>
            <a:r>
              <a:rPr lang="ko-KR" altLang="en-US" sz="1600" dirty="0" err="1">
                <a:latin typeface="+mn-ea"/>
              </a:rPr>
              <a:t>뉴욕주</a:t>
            </a:r>
            <a:r>
              <a:rPr lang="ko-KR" altLang="en-US" sz="1600" dirty="0">
                <a:latin typeface="+mn-ea"/>
              </a:rPr>
              <a:t> 소유의 시설</a:t>
            </a:r>
            <a:r>
              <a:rPr lang="en-US" altLang="ko-KR" sz="1600" dirty="0">
                <a:latin typeface="+mn-ea"/>
              </a:rPr>
              <a:t>(properties)</a:t>
            </a:r>
            <a:r>
              <a:rPr lang="ko-KR" altLang="en-US" sz="1600" dirty="0">
                <a:latin typeface="+mn-ea"/>
              </a:rPr>
              <a:t>이 재생에너지를 사용하도록 하고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지자체가</a:t>
            </a:r>
            <a:r>
              <a:rPr lang="ko-KR" altLang="en-US" sz="1600" dirty="0">
                <a:latin typeface="+mn-ea"/>
              </a:rPr>
              <a:t> 소유한 시설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병원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학교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공공주택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공공교통를</a:t>
            </a:r>
            <a:r>
              <a:rPr lang="ko-KR" altLang="en-US" sz="1600" dirty="0">
                <a:latin typeface="+mn-ea"/>
              </a:rPr>
              <a:t> 포함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이 </a:t>
            </a:r>
            <a:r>
              <a:rPr lang="en-US" altLang="ko-KR" sz="1600" dirty="0">
                <a:latin typeface="+mn-ea"/>
              </a:rPr>
              <a:t>2035</a:t>
            </a:r>
            <a:r>
              <a:rPr lang="ko-KR" altLang="en-US" sz="1600" dirty="0">
                <a:latin typeface="+mn-ea"/>
              </a:rPr>
              <a:t>년까지 재생에너지로 전환하도록 요구</a:t>
            </a:r>
          </a:p>
          <a:p>
            <a:pPr fontAlgn="base"/>
            <a:r>
              <a:rPr lang="en-US" altLang="ko-KR" sz="1600" dirty="0">
                <a:latin typeface="+mn-ea"/>
              </a:rPr>
              <a:t>NYPA</a:t>
            </a:r>
            <a:r>
              <a:rPr lang="ko-KR" altLang="en-US" sz="1600" dirty="0">
                <a:latin typeface="+mn-ea"/>
              </a:rPr>
              <a:t>에게 중소득 소비자들에게 재생에너지를 위한 더 저렴한 요금</a:t>
            </a:r>
            <a:r>
              <a:rPr lang="en-US" altLang="ko-KR" sz="1600" dirty="0">
                <a:latin typeface="+mn-ea"/>
              </a:rPr>
              <a:t>(lower utility rate)</a:t>
            </a:r>
            <a:r>
              <a:rPr lang="ko-KR" altLang="en-US" sz="1600" dirty="0">
                <a:latin typeface="+mn-ea"/>
              </a:rPr>
              <a:t>를 제공할 것을 요구</a:t>
            </a:r>
          </a:p>
          <a:p>
            <a:pPr fontAlgn="base"/>
            <a:r>
              <a:rPr lang="ko-KR" altLang="en-US" sz="1600" dirty="0">
                <a:latin typeface="+mn-ea"/>
              </a:rPr>
              <a:t>재생에너지 프로젝트에서 노조화된 일자리 창출을 보장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즉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임금 보호의 보장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재훈련의 제공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비재생에너지 부문에서 고용을 잃거나 잃게 될 노동자를 새로운 일자리에 배치 보장</a:t>
            </a:r>
            <a:endParaRPr lang="en-US" altLang="ko-KR" sz="16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12474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50" dirty="0">
                <a:latin typeface="+mj-ea"/>
                <a:ea typeface="+mj-ea"/>
              </a:rPr>
              <a:t>미국 뉴욕 </a:t>
            </a:r>
            <a:r>
              <a:rPr lang="en-US" altLang="ko-KR" sz="1600" b="1" spc="-150" dirty="0">
                <a:latin typeface="+mj-ea"/>
                <a:ea typeface="+mj-ea"/>
              </a:rPr>
              <a:t>&lt;</a:t>
            </a:r>
            <a:r>
              <a:rPr lang="ko-KR" altLang="en-US" sz="1600" b="1" spc="-150" dirty="0" err="1">
                <a:latin typeface="+mj-ea"/>
                <a:ea typeface="+mj-ea"/>
              </a:rPr>
              <a:t>공공재생에너지건설법</a:t>
            </a:r>
            <a:r>
              <a:rPr lang="en-US" altLang="ko-KR" sz="1600" b="1" spc="-150" dirty="0">
                <a:latin typeface="+mj-ea"/>
                <a:ea typeface="+mj-ea"/>
              </a:rPr>
              <a:t>&gt; </a:t>
            </a:r>
            <a:r>
              <a:rPr lang="ko-KR" altLang="en-US" sz="1600" b="1" spc="-150" dirty="0">
                <a:latin typeface="+mj-ea"/>
                <a:ea typeface="+mj-ea"/>
              </a:rPr>
              <a:t>주요내용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27584" y="4509120"/>
            <a:ext cx="3888432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spc="-150" dirty="0">
                <a:solidFill>
                  <a:srgbClr val="C00000"/>
                </a:solidFill>
                <a:latin typeface="+mn-ea"/>
              </a:rPr>
              <a:t>“</a:t>
            </a:r>
            <a:r>
              <a:rPr lang="ko-KR" altLang="en-US" sz="2000" spc="-150" dirty="0">
                <a:solidFill>
                  <a:srgbClr val="C00000"/>
                </a:solidFill>
                <a:latin typeface="+mn-ea"/>
              </a:rPr>
              <a:t>뉴욕주의 재생에너지 생산을 확대하고 발전소를 사적 소유에서 공적 소유로 전환하는 주요 단계</a:t>
            </a:r>
            <a:r>
              <a:rPr lang="en-US" altLang="ko-KR" sz="2000" spc="-150" dirty="0">
                <a:solidFill>
                  <a:srgbClr val="C00000"/>
                </a:solidFill>
                <a:latin typeface="+mn-ea"/>
              </a:rPr>
              <a:t>"</a:t>
            </a:r>
            <a:endParaRPr lang="ko-KR" altLang="en-US" sz="2000" spc="-150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48130" name="Picture 2" descr="Build Public Renewables Act - For the M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355807" cy="29061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47056" y="60561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영국 일간지 </a:t>
            </a:r>
            <a:r>
              <a:rPr lang="en-US" altLang="ko-KR" sz="1400" b="1" dirty="0"/>
              <a:t>&lt;</a:t>
            </a:r>
            <a:r>
              <a:rPr lang="ko-KR" altLang="en-US" sz="1400" b="1" dirty="0" err="1"/>
              <a:t>가디언즈</a:t>
            </a:r>
            <a:r>
              <a:rPr lang="en-US" altLang="ko-KR" sz="1400" b="1" dirty="0"/>
              <a:t>&gt;</a:t>
            </a:r>
            <a:r>
              <a:rPr lang="ko-KR" altLang="en-US" sz="1400" b="1" dirty="0"/>
              <a:t>의 평가 </a:t>
            </a: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D02C02-1AF6-078C-E390-869427AB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029BA8-03A7-54FC-D5A1-7D9D7BFDE150}"/>
              </a:ext>
            </a:extLst>
          </p:cNvPr>
          <p:cNvSpPr txBox="1"/>
          <p:nvPr/>
        </p:nvSpPr>
        <p:spPr>
          <a:xfrm>
            <a:off x="293186" y="3398092"/>
            <a:ext cx="2624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037171"/>
                </a:solidFill>
                <a:latin typeface="+mn-ea"/>
              </a:rPr>
              <a:t>미국 최대의 공공 전력 공급자인 뉴욕 전력청을 통해 </a:t>
            </a:r>
            <a:r>
              <a:rPr lang="ko-KR" altLang="en-US" sz="1600" b="1" dirty="0">
                <a:latin typeface="+mn-ea"/>
              </a:rPr>
              <a:t>필요한 규모와 속도</a:t>
            </a:r>
            <a:r>
              <a:rPr lang="ko-KR" altLang="en-US" sz="1600" dirty="0">
                <a:solidFill>
                  <a:srgbClr val="037171"/>
                </a:solidFill>
                <a:latin typeface="+mn-ea"/>
              </a:rPr>
              <a:t>로 재생 에너지를 구축할 수 있도록 지원</a:t>
            </a:r>
            <a:r>
              <a:rPr lang="en-US" altLang="ko-KR" sz="1600" dirty="0">
                <a:solidFill>
                  <a:srgbClr val="03717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rgbClr val="037171"/>
                </a:solidFill>
                <a:latin typeface="+mn-ea"/>
              </a:rPr>
              <a:t>그린 뉴딜 프로그램으로서 에너지 시스템을 혁신하는 데 그치지 않고 이를 통해 </a:t>
            </a:r>
            <a:r>
              <a:rPr lang="ko-KR" altLang="en-US" sz="1600" b="1" dirty="0">
                <a:latin typeface="+mn-ea"/>
              </a:rPr>
              <a:t>노동계급의 상황을 향상</a:t>
            </a:r>
            <a:r>
              <a:rPr lang="ko-KR" altLang="en-US" sz="1600" dirty="0">
                <a:solidFill>
                  <a:srgbClr val="037171"/>
                </a:solidFill>
                <a:latin typeface="+mn-ea"/>
              </a:rPr>
              <a:t>시킬 것</a:t>
            </a:r>
            <a:endParaRPr lang="ko-KR" altLang="en-US" sz="1600" dirty="0">
              <a:latin typeface="+mn-ea"/>
            </a:endParaRPr>
          </a:p>
        </p:txBody>
      </p:sp>
      <p:pic>
        <p:nvPicPr>
          <p:cNvPr id="3" name="그림 2" descr="텍스트, 스크린샷, 야외이(가) 표시된 사진&#10;&#10;자동 생성된 설명">
            <a:extLst>
              <a:ext uri="{FF2B5EF4-FFF2-40B4-BE49-F238E27FC236}">
                <a16:creationId xmlns:a16="http://schemas.microsoft.com/office/drawing/2014/main" id="{14572B50-6266-9E1B-CDF8-F8889CAF6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47" y="-29426"/>
            <a:ext cx="3082955" cy="3082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7BDA01-1A57-E54F-46AA-981C229A2215}"/>
              </a:ext>
            </a:extLst>
          </p:cNvPr>
          <p:cNvSpPr txBox="1"/>
          <p:nvPr/>
        </p:nvSpPr>
        <p:spPr>
          <a:xfrm>
            <a:off x="3042747" y="3500640"/>
            <a:ext cx="29864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37171"/>
                </a:solidFill>
                <a:latin typeface="+mn-ea"/>
              </a:rPr>
              <a:t>'</a:t>
            </a:r>
            <a:r>
              <a:rPr lang="ko-KR" altLang="en-US" sz="1600" dirty="0">
                <a:solidFill>
                  <a:srgbClr val="037171"/>
                </a:solidFill>
                <a:latin typeface="+mn-ea"/>
              </a:rPr>
              <a:t>화석 연료 노동자를 위한 </a:t>
            </a:r>
            <a:r>
              <a:rPr lang="ko-KR" altLang="en-US" sz="1600" b="1" dirty="0">
                <a:latin typeface="+mn-ea"/>
              </a:rPr>
              <a:t>정의로운 전환</a:t>
            </a:r>
            <a:r>
              <a:rPr lang="en-US" altLang="ko-KR" sz="1600" b="1" dirty="0">
                <a:latin typeface="+mn-ea"/>
              </a:rPr>
              <a:t>'</a:t>
            </a:r>
            <a:r>
              <a:rPr lang="ko-KR" altLang="en-US" sz="1600" b="1" dirty="0">
                <a:latin typeface="+mn-ea"/>
              </a:rPr>
              <a:t>을 구호에서 현실</a:t>
            </a:r>
            <a:r>
              <a:rPr lang="ko-KR" altLang="en-US" sz="1600" dirty="0">
                <a:solidFill>
                  <a:srgbClr val="037171"/>
                </a:solidFill>
                <a:latin typeface="+mn-ea"/>
              </a:rPr>
              <a:t>로</a:t>
            </a:r>
            <a:r>
              <a:rPr lang="en-US" altLang="ko-KR" sz="1600" dirty="0">
                <a:solidFill>
                  <a:srgbClr val="037171"/>
                </a:solidFill>
                <a:latin typeface="+mn-ea"/>
              </a:rPr>
              <a:t>.</a:t>
            </a:r>
          </a:p>
          <a:p>
            <a:r>
              <a:rPr lang="ko-KR" altLang="en-US" sz="1600" dirty="0" err="1">
                <a:solidFill>
                  <a:srgbClr val="037171"/>
                </a:solidFill>
                <a:latin typeface="+mn-ea"/>
              </a:rPr>
              <a:t>미국노총의</a:t>
            </a:r>
            <a:r>
              <a:rPr lang="ko-KR" altLang="en-US" sz="1600" dirty="0">
                <a:solidFill>
                  <a:srgbClr val="037171"/>
                </a:solidFill>
                <a:latin typeface="+mn-ea"/>
              </a:rPr>
              <a:t> 표준 기준을 통해 정의로운 전환 기구를 설립</a:t>
            </a:r>
            <a:r>
              <a:rPr lang="en-US" altLang="ko-KR" sz="1600" dirty="0">
                <a:solidFill>
                  <a:srgbClr val="03717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rgbClr val="037171"/>
                </a:solidFill>
                <a:latin typeface="+mn-ea"/>
              </a:rPr>
              <a:t>새로운 시대에 필요한 </a:t>
            </a:r>
            <a:r>
              <a:rPr lang="ko-KR" altLang="en-US" sz="1600" b="1" dirty="0">
                <a:latin typeface="+mn-ea"/>
              </a:rPr>
              <a:t>노동조합이 있는 친환경 일자리를 위한 자금을 지원</a:t>
            </a:r>
            <a:r>
              <a:rPr lang="ko-KR" altLang="en-US" sz="1600" dirty="0">
                <a:solidFill>
                  <a:srgbClr val="0F1419"/>
                </a:solidFill>
                <a:latin typeface="+mn-ea"/>
              </a:rPr>
              <a:t> </a:t>
            </a:r>
            <a:endParaRPr lang="ko-KR" altLang="en-US" sz="1600" dirty="0">
              <a:latin typeface="+mn-ea"/>
            </a:endParaRPr>
          </a:p>
        </p:txBody>
      </p:sp>
      <p:pic>
        <p:nvPicPr>
          <p:cNvPr id="5" name="그림 4" descr="텍스트, 풍차이(가) 표시된 사진&#10;&#10;자동 생성된 설명">
            <a:extLst>
              <a:ext uri="{FF2B5EF4-FFF2-40B4-BE49-F238E27FC236}">
                <a16:creationId xmlns:a16="http://schemas.microsoft.com/office/drawing/2014/main" id="{7528BB87-CD92-3A21-7805-9F42105FA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82" y="0"/>
            <a:ext cx="3073941" cy="3073941"/>
          </a:xfrm>
          <a:prstGeom prst="rect">
            <a:avLst/>
          </a:prstGeom>
        </p:spPr>
      </p:pic>
      <p:pic>
        <p:nvPicPr>
          <p:cNvPr id="8" name="내용 개체 틀 4" descr="텍스트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08850D24-3C1A-3EB1-AE85-B87305941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99" y="-27666"/>
            <a:ext cx="3082955" cy="3082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E6C22A-D68E-6CB2-3663-0EB6EEAC16F6}"/>
              </a:ext>
            </a:extLst>
          </p:cNvPr>
          <p:cNvSpPr txBox="1"/>
          <p:nvPr/>
        </p:nvSpPr>
        <p:spPr>
          <a:xfrm>
            <a:off x="6295915" y="3140968"/>
            <a:ext cx="2678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dirty="0">
                <a:latin typeface="+mn-ea"/>
              </a:rPr>
              <a:t>민주적인 에너지 계획 수립과</a:t>
            </a:r>
            <a:r>
              <a:rPr lang="en-US" altLang="ko-KR" sz="1600" b="1" dirty="0">
                <a:solidFill>
                  <a:srgbClr val="037171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rgbClr val="037171"/>
                </a:solidFill>
                <a:latin typeface="+mn-ea"/>
              </a:rPr>
              <a:t>에너지 요금의 인하</a:t>
            </a:r>
            <a:endParaRPr lang="ko-KR" altLang="en-US" sz="1600" dirty="0">
              <a:latin typeface="+mn-ea"/>
            </a:endParaRPr>
          </a:p>
        </p:txBody>
      </p:sp>
      <p:pic>
        <p:nvPicPr>
          <p:cNvPr id="10" name="그림 9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803BD438-2E86-76E7-FF9A-E39C7A33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4" y="3775045"/>
            <a:ext cx="3082955" cy="30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183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DC970A-11CA-D974-3092-10C85F75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7776864" cy="47238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sz="2400" dirty="0"/>
              <a:t>기후위기가 심각한데</a:t>
            </a:r>
            <a:r>
              <a:rPr lang="en-US" altLang="ko-KR" sz="2400" dirty="0"/>
              <a:t>,</a:t>
            </a:r>
          </a:p>
          <a:p>
            <a:pPr marL="0" indent="0">
              <a:buNone/>
            </a:pPr>
            <a:r>
              <a:rPr lang="ko-KR" altLang="en-US" sz="2400" b="1" dirty="0">
                <a:solidFill>
                  <a:srgbClr val="00B050"/>
                </a:solidFill>
              </a:rPr>
              <a:t>    에너지 전환이 왜 지체되는가</a:t>
            </a:r>
            <a:r>
              <a:rPr lang="en-US" altLang="ko-KR" sz="2400" b="1" dirty="0">
                <a:solidFill>
                  <a:srgbClr val="00B05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0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400" dirty="0"/>
              <a:t>탈석탄은 다가오고 정의로운 전환이 필요한데</a:t>
            </a:r>
            <a:r>
              <a:rPr lang="en-US" altLang="ko-KR" sz="2400" dirty="0"/>
              <a:t>,</a:t>
            </a:r>
          </a:p>
          <a:p>
            <a:pPr marL="0" indent="0">
              <a:buNone/>
            </a:pPr>
            <a:r>
              <a:rPr lang="ko-KR" altLang="en-US" sz="2400" b="1" dirty="0">
                <a:solidFill>
                  <a:srgbClr val="00B050"/>
                </a:solidFill>
              </a:rPr>
              <a:t>    노동자와 시민은 왜 계속 배제되는가</a:t>
            </a:r>
            <a:r>
              <a:rPr lang="en-US" altLang="ko-KR" sz="2400" b="1" dirty="0">
                <a:solidFill>
                  <a:srgbClr val="00B05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10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400" dirty="0"/>
              <a:t>공공성을 강화해야 하는데</a:t>
            </a:r>
            <a:r>
              <a:rPr lang="en-US" altLang="ko-KR" sz="2400" dirty="0"/>
              <a:t>,</a:t>
            </a:r>
          </a:p>
          <a:p>
            <a:pPr marL="0" indent="0">
              <a:buNone/>
            </a:pPr>
            <a:r>
              <a:rPr lang="ko-KR" altLang="en-US" sz="2400" dirty="0"/>
              <a:t>    </a:t>
            </a:r>
            <a:r>
              <a:rPr lang="ko-KR" altLang="en-US" sz="2400" b="1" dirty="0">
                <a:solidFill>
                  <a:srgbClr val="00B050"/>
                </a:solidFill>
              </a:rPr>
              <a:t>재생에너지 민영화는 왜 더 심각하게 진행되나</a:t>
            </a:r>
            <a:r>
              <a:rPr lang="en-US" altLang="ko-KR" sz="2400" b="1" dirty="0">
                <a:solidFill>
                  <a:srgbClr val="00B05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ko-KR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400" dirty="0"/>
              <a:t>공공성 강화하고 기후위기도 극복할 수 있는</a:t>
            </a:r>
            <a:r>
              <a:rPr lang="en-US" altLang="ko-KR" sz="2400" dirty="0"/>
              <a:t>,</a:t>
            </a:r>
          </a:p>
          <a:p>
            <a:pPr marL="0" indent="0">
              <a:buNone/>
            </a:pPr>
            <a:r>
              <a:rPr lang="ko-KR" altLang="en-US" sz="2400" b="1" dirty="0">
                <a:solidFill>
                  <a:srgbClr val="00B050"/>
                </a:solidFill>
              </a:rPr>
              <a:t>    정의로운 에너지 전환 어떻게 가능할까</a:t>
            </a:r>
            <a:r>
              <a:rPr lang="en-US" altLang="ko-KR" sz="24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DD487F0E-B9DC-BB3B-5FEA-D34A584D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88640"/>
            <a:ext cx="8568952" cy="490067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공공재생에너지의 문제의식</a:t>
            </a:r>
          </a:p>
        </p:txBody>
      </p:sp>
    </p:spTree>
    <p:extLst>
      <p:ext uri="{BB962C8B-B14F-4D97-AF65-F5344CB8AC3E}">
        <p14:creationId xmlns:p14="http://schemas.microsoft.com/office/powerpoint/2010/main" val="1514565916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FD143C09-2204-3FFF-C5F1-3C1701879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582240"/>
              </p:ext>
            </p:extLst>
          </p:nvPr>
        </p:nvGraphicFramePr>
        <p:xfrm>
          <a:off x="442904" y="2420888"/>
          <a:ext cx="8258191" cy="4089647"/>
        </p:xfrm>
        <a:graphic>
          <a:graphicData uri="http://schemas.openxmlformats.org/drawingml/2006/table">
            <a:tbl>
              <a:tblPr/>
              <a:tblGrid>
                <a:gridCol w="765387">
                  <a:extLst>
                    <a:ext uri="{9D8B030D-6E8A-4147-A177-3AD203B41FA5}">
                      <a16:colId xmlns:a16="http://schemas.microsoft.com/office/drawing/2014/main" val="1528392816"/>
                    </a:ext>
                  </a:extLst>
                </a:gridCol>
                <a:gridCol w="619783">
                  <a:extLst>
                    <a:ext uri="{9D8B030D-6E8A-4147-A177-3AD203B41FA5}">
                      <a16:colId xmlns:a16="http://schemas.microsoft.com/office/drawing/2014/main" val="2303277376"/>
                    </a:ext>
                  </a:extLst>
                </a:gridCol>
                <a:gridCol w="728793">
                  <a:extLst>
                    <a:ext uri="{9D8B030D-6E8A-4147-A177-3AD203B41FA5}">
                      <a16:colId xmlns:a16="http://schemas.microsoft.com/office/drawing/2014/main" val="3440197930"/>
                    </a:ext>
                  </a:extLst>
                </a:gridCol>
                <a:gridCol w="1007021">
                  <a:extLst>
                    <a:ext uri="{9D8B030D-6E8A-4147-A177-3AD203B41FA5}">
                      <a16:colId xmlns:a16="http://schemas.microsoft.com/office/drawing/2014/main" val="82823380"/>
                    </a:ext>
                  </a:extLst>
                </a:gridCol>
                <a:gridCol w="761101">
                  <a:extLst>
                    <a:ext uri="{9D8B030D-6E8A-4147-A177-3AD203B41FA5}">
                      <a16:colId xmlns:a16="http://schemas.microsoft.com/office/drawing/2014/main" val="2701205995"/>
                    </a:ext>
                  </a:extLst>
                </a:gridCol>
                <a:gridCol w="1039329">
                  <a:extLst>
                    <a:ext uri="{9D8B030D-6E8A-4147-A177-3AD203B41FA5}">
                      <a16:colId xmlns:a16="http://schemas.microsoft.com/office/drawing/2014/main" val="3887157841"/>
                    </a:ext>
                  </a:extLst>
                </a:gridCol>
                <a:gridCol w="1112259">
                  <a:extLst>
                    <a:ext uri="{9D8B030D-6E8A-4147-A177-3AD203B41FA5}">
                      <a16:colId xmlns:a16="http://schemas.microsoft.com/office/drawing/2014/main" val="444029701"/>
                    </a:ext>
                  </a:extLst>
                </a:gridCol>
                <a:gridCol w="1112259">
                  <a:extLst>
                    <a:ext uri="{9D8B030D-6E8A-4147-A177-3AD203B41FA5}">
                      <a16:colId xmlns:a16="http://schemas.microsoft.com/office/drawing/2014/main" val="3671622533"/>
                    </a:ext>
                  </a:extLst>
                </a:gridCol>
                <a:gridCol w="1112259">
                  <a:extLst>
                    <a:ext uri="{9D8B030D-6E8A-4147-A177-3AD203B41FA5}">
                      <a16:colId xmlns:a16="http://schemas.microsoft.com/office/drawing/2014/main" val="1229008594"/>
                    </a:ext>
                  </a:extLst>
                </a:gridCol>
              </a:tblGrid>
              <a:tr h="539751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/MW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2030 NDC </a:t>
                      </a:r>
                      <a:r>
                        <a:rPr lang="ko-KR" alt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상향안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2030 10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</a:t>
                      </a:r>
                      <a:r>
                        <a:rPr lang="ko-KR" altLang="en-US" sz="14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전기본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2050 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탄소중립</a:t>
                      </a:r>
                      <a:r>
                        <a:rPr 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2050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연구팀안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0689"/>
                  </a:ext>
                </a:extLst>
              </a:tr>
              <a:tr h="196712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용량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GW)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7885"/>
                  </a:ext>
                </a:extLst>
              </a:tr>
              <a:tr h="196712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육상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35.4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36.3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320935"/>
                  </a:ext>
                </a:extLst>
              </a:tr>
              <a:tr h="196712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47542"/>
                  </a:ext>
                </a:extLst>
              </a:tr>
              <a:tr h="19671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풍력</a:t>
                      </a: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(Ⅰ)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곽은혜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(2022)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육상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MW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0.16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5,664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5,808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751416"/>
                  </a:ext>
                </a:extLst>
              </a:tr>
              <a:tr h="2645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해상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MW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0.36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6,480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5,148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30,456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31,284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905944"/>
                  </a:ext>
                </a:extLst>
              </a:tr>
              <a:tr h="1967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 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7,200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5,948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36,120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37,092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985404"/>
                  </a:ext>
                </a:extLst>
              </a:tr>
              <a:tr h="19671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풍력</a:t>
                      </a: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(Ⅱ)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육상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41MW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0.34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1,530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1,700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12,036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12,342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63232"/>
                  </a:ext>
                </a:extLst>
              </a:tr>
              <a:tr h="1967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30MW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0.50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9,000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7,150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42,300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43,450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940510"/>
                  </a:ext>
                </a:extLst>
              </a:tr>
              <a:tr h="2320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 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10,530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8,850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54,336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55,792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944993"/>
                  </a:ext>
                </a:extLst>
              </a:tr>
              <a:tr h="19671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해상풍력</a:t>
                      </a:r>
                      <a:endParaRPr lang="en-US" altLang="ko-KR" sz="12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(Ⅲ)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방형준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(2021)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low 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시나리오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12,600</a:t>
                      </a: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10,010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59,220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60,830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019256"/>
                  </a:ext>
                </a:extLst>
              </a:tr>
              <a:tr h="2645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moderate 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시나리오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1.2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21,600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17,160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101,520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104,280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31153"/>
                  </a:ext>
                </a:extLst>
              </a:tr>
              <a:tr h="1967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high 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시나리오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30,600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24,310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143,820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147,730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818519"/>
                  </a:ext>
                </a:extLst>
              </a:tr>
              <a:tr h="26453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석탄화력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529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/1000MW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0.53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67775"/>
                  </a:ext>
                </a:extLst>
              </a:tr>
              <a:tr h="26453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LNG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1000MW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0.25</a:t>
                      </a:r>
                      <a:endParaRPr lang="en-US" sz="1400" b="1" kern="0" spc="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1622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A1DB429-1922-35B9-75D6-E2394018E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38841" y="241392"/>
            <a:ext cx="4015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b="1" dirty="0"/>
              <a:t>풍력 발전의 일자리 창출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F2162-C04A-8C07-FA4C-695566FAFC99}"/>
              </a:ext>
            </a:extLst>
          </p:cNvPr>
          <p:cNvSpPr txBox="1"/>
          <p:nvPr/>
        </p:nvSpPr>
        <p:spPr>
          <a:xfrm>
            <a:off x="442904" y="1350449"/>
            <a:ext cx="816154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재생에너지의 일자리 창출 연구의 결과는 상이하지만</a:t>
            </a:r>
            <a:r>
              <a:rPr lang="en-US" altLang="ko-KR" dirty="0"/>
              <a:t>,</a:t>
            </a:r>
            <a:r>
              <a:rPr lang="ko-KR" altLang="en-US" dirty="0"/>
              <a:t> 오해와 달리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재생에너지 운영</a:t>
            </a:r>
            <a:r>
              <a:rPr lang="en-US" altLang="ko-KR" dirty="0"/>
              <a:t>,</a:t>
            </a:r>
            <a:r>
              <a:rPr lang="ko-KR" altLang="en-US" dirty="0"/>
              <a:t> 유지</a:t>
            </a:r>
            <a:r>
              <a:rPr lang="en-US" altLang="ko-KR" dirty="0"/>
              <a:t>/</a:t>
            </a:r>
            <a:r>
              <a:rPr lang="ko-KR" altLang="en-US" dirty="0"/>
              <a:t>관리 영역에서 상당한 일자리 창출 가능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해상풍력의 경우 단위 용량당 </a:t>
            </a:r>
            <a:r>
              <a:rPr lang="en-US" altLang="ko-KR" dirty="0"/>
              <a:t>LNG</a:t>
            </a:r>
            <a:r>
              <a:rPr lang="ko-KR" altLang="en-US" dirty="0"/>
              <a:t>보다 많은 고용 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41402360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784976" cy="648072"/>
          </a:xfrm>
        </p:spPr>
        <p:txBody>
          <a:bodyPr>
            <a:normAutofit/>
          </a:bodyPr>
          <a:lstStyle/>
          <a:p>
            <a:r>
              <a:rPr lang="ko-KR" altLang="en-US" sz="2800" b="1" dirty="0">
                <a:latin typeface="+mj-ea"/>
              </a:rPr>
              <a:t>발전공기업의 통합과 재생에너지 확대 목표 설정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1268760"/>
            <a:ext cx="1944000" cy="1145570"/>
          </a:xfrm>
          <a:prstGeom prst="rect">
            <a:avLst/>
          </a:prstGeom>
          <a:noFill/>
          <a:ln w="349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50" dirty="0">
                <a:solidFill>
                  <a:srgbClr val="0070C0"/>
                </a:solidFill>
                <a:latin typeface="+mj-ea"/>
                <a:ea typeface="+mj-ea"/>
              </a:rPr>
              <a:t>발전공기업 및 협력사의 통합과 ‘한국발전공사’의 설립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459765" y="1268760"/>
            <a:ext cx="1944000" cy="1143518"/>
          </a:xfrm>
          <a:prstGeom prst="rect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50" dirty="0">
                <a:solidFill>
                  <a:srgbClr val="0070C0"/>
                </a:solidFill>
                <a:latin typeface="+mj-ea"/>
                <a:ea typeface="+mj-ea"/>
              </a:rPr>
              <a:t>재생에너지 목표 상향과 민주</a:t>
            </a:r>
            <a:r>
              <a:rPr lang="en-US" altLang="ko-KR" spc="-150" dirty="0">
                <a:solidFill>
                  <a:srgbClr val="0070C0"/>
                </a:solidFill>
                <a:latin typeface="+mj-ea"/>
                <a:ea typeface="+mj-ea"/>
              </a:rPr>
              <a:t>,</a:t>
            </a:r>
            <a:r>
              <a:rPr lang="ko-KR" altLang="en-US" spc="-150" dirty="0">
                <a:solidFill>
                  <a:srgbClr val="0070C0"/>
                </a:solidFill>
                <a:latin typeface="+mj-ea"/>
                <a:ea typeface="+mj-ea"/>
              </a:rPr>
              <a:t>인권</a:t>
            </a:r>
            <a:r>
              <a:rPr lang="en-US" altLang="ko-KR" spc="-150" dirty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pc="-150" dirty="0">
                <a:solidFill>
                  <a:srgbClr val="0070C0"/>
                </a:solidFill>
                <a:latin typeface="+mj-ea"/>
                <a:ea typeface="+mj-ea"/>
              </a:rPr>
              <a:t>환경적 개발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668010" y="1268760"/>
            <a:ext cx="1944000" cy="1505669"/>
          </a:xfrm>
          <a:prstGeom prst="rect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50" dirty="0" err="1">
                <a:solidFill>
                  <a:srgbClr val="0070C0"/>
                </a:solidFill>
                <a:latin typeface="+mj-ea"/>
                <a:ea typeface="+mj-ea"/>
              </a:rPr>
              <a:t>지자체</a:t>
            </a:r>
            <a:r>
              <a:rPr lang="ko-KR" altLang="en-US" spc="-150" dirty="0">
                <a:solidFill>
                  <a:srgbClr val="0070C0"/>
                </a:solidFill>
                <a:latin typeface="+mj-ea"/>
                <a:ea typeface="+mj-ea"/>
              </a:rPr>
              <a:t> 및 </a:t>
            </a:r>
            <a:r>
              <a:rPr lang="ko-KR" altLang="en-US" spc="-150" dirty="0" err="1">
                <a:solidFill>
                  <a:srgbClr val="0070C0"/>
                </a:solidFill>
                <a:latin typeface="+mj-ea"/>
                <a:ea typeface="+mj-ea"/>
              </a:rPr>
              <a:t>사회적경제적</a:t>
            </a:r>
            <a:r>
              <a:rPr lang="ko-KR" altLang="en-US" spc="-150" dirty="0">
                <a:solidFill>
                  <a:srgbClr val="0070C0"/>
                </a:solidFill>
                <a:latin typeface="+mj-ea"/>
                <a:ea typeface="+mj-ea"/>
              </a:rPr>
              <a:t> 조직과의 ‘공공협력’과 한국발전공사의 민주적 통제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876256" y="1268760"/>
            <a:ext cx="1944000" cy="1293624"/>
          </a:xfrm>
          <a:prstGeom prst="rect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150" dirty="0">
                <a:solidFill>
                  <a:srgbClr val="0070C0"/>
                </a:solidFill>
                <a:latin typeface="+mj-ea"/>
                <a:ea typeface="+mj-ea"/>
              </a:rPr>
              <a:t>민간발전사들의 </a:t>
            </a:r>
            <a:r>
              <a:rPr lang="en-US" altLang="ko-KR" spc="-150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ko-KR" altLang="en-US" spc="-150" dirty="0">
                <a:solidFill>
                  <a:srgbClr val="0070C0"/>
                </a:solidFill>
                <a:latin typeface="+mj-ea"/>
                <a:ea typeface="+mj-ea"/>
              </a:rPr>
              <a:t>재</a:t>
            </a:r>
            <a:r>
              <a:rPr lang="en-US" altLang="ko-KR" spc="-150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ko-KR" altLang="en-US" spc="-150" dirty="0">
                <a:solidFill>
                  <a:srgbClr val="0070C0"/>
                </a:solidFill>
                <a:latin typeface="+mj-ea"/>
                <a:ea typeface="+mj-ea"/>
              </a:rPr>
              <a:t>공영화와 관련 공공기관 간 협력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51520" y="3356992"/>
            <a:ext cx="1944216" cy="28321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" indent="-85725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/>
              <a:t>공공재생에너지전략을 중심적인 추진 주체는 발전공기업이 되어야 한다</a:t>
            </a:r>
            <a:r>
              <a:rPr lang="en-US" altLang="ko-KR" sz="1200" spc="-150" dirty="0"/>
              <a:t>. </a:t>
            </a:r>
            <a:r>
              <a:rPr lang="ko-KR" altLang="en-US" sz="1200" spc="-150" dirty="0"/>
              <a:t>이를 위해서 분할되어 있는 발전공기업와 자회사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그리고 민영화되어 있는 </a:t>
            </a:r>
            <a:r>
              <a:rPr lang="ko-KR" altLang="en-US" sz="1200" spc="-150" dirty="0" err="1"/>
              <a:t>협력사들도</a:t>
            </a:r>
            <a:r>
              <a:rPr lang="ko-KR" altLang="en-US" sz="1200" spc="-150" dirty="0"/>
              <a:t> 함께 통합하여 ‘한국발전공사’</a:t>
            </a:r>
            <a:r>
              <a:rPr lang="ko-KR" altLang="en-US" sz="1200" spc="-150" dirty="0" err="1"/>
              <a:t>를</a:t>
            </a:r>
            <a:r>
              <a:rPr lang="ko-KR" altLang="en-US" sz="1200" spc="-150" dirty="0"/>
              <a:t> 설립한다</a:t>
            </a:r>
            <a:r>
              <a:rPr lang="en-US" altLang="ko-KR" sz="1200" spc="-150" dirty="0"/>
              <a:t>. </a:t>
            </a:r>
            <a:r>
              <a:rPr lang="ko-KR" altLang="en-US" sz="1200" spc="-150" dirty="0"/>
              <a:t>공공재생에너지를 확대할 수 있는 발전공기업의 역량을 집중하고 효율화하기 위해서</a:t>
            </a:r>
            <a:r>
              <a:rPr lang="en-US" altLang="ko-KR" sz="1200" spc="-150" dirty="0"/>
              <a:t>. </a:t>
            </a:r>
            <a:endParaRPr lang="en-US" altLang="ko-KR" sz="1200" spc="-150" dirty="0"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633375" y="3037016"/>
            <a:ext cx="2016224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" indent="-85725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/>
              <a:t>지역에너지 전환과 자립을 꿈꾸는 </a:t>
            </a:r>
            <a:r>
              <a:rPr lang="ko-KR" altLang="en-US" sz="1200" spc="-150" dirty="0" err="1"/>
              <a:t>지자체들과</a:t>
            </a:r>
            <a:r>
              <a:rPr lang="ko-KR" altLang="en-US" sz="1200" spc="-150" dirty="0"/>
              <a:t> 에너지협동조합들도 공공재생에너지 전략의 주요 주체로서 발전공기업과의 공공협력을 추진</a:t>
            </a:r>
            <a:r>
              <a:rPr lang="en-US" altLang="ko-KR" sz="1200" spc="-150" dirty="0"/>
              <a:t>. </a:t>
            </a:r>
            <a:r>
              <a:rPr lang="ko-KR" altLang="en-US" sz="1200" spc="-150" dirty="0"/>
              <a:t>통합된 발전공기업도 적극 호응하고 기술과 자금 등을 적극 지원해야</a:t>
            </a:r>
            <a:r>
              <a:rPr lang="en-US" altLang="ko-KR" sz="1200" spc="-150" dirty="0"/>
              <a:t>.</a:t>
            </a:r>
          </a:p>
          <a:p>
            <a:pPr marL="85725" indent="-85725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/>
              <a:t>통합된 한국발전공사의 민주적 통제도 중요</a:t>
            </a:r>
            <a:r>
              <a:rPr lang="en-US" altLang="ko-KR" sz="1200" spc="-150" dirty="0"/>
              <a:t>. </a:t>
            </a:r>
            <a:r>
              <a:rPr lang="ko-KR" altLang="en-US" sz="1200" spc="-150" dirty="0"/>
              <a:t>한국발전공사의 이사회에 노동자와 시민 참여를 보장</a:t>
            </a:r>
            <a:r>
              <a:rPr lang="en-US" altLang="ko-KR" sz="1200" spc="-150" dirty="0"/>
              <a:t>.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462502" y="2760017"/>
            <a:ext cx="1944216" cy="36702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" indent="-85725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/>
              <a:t>국가 온실가스 감축 목표와 계획에 따른 재생에너지 확대 목표의 최소 </a:t>
            </a:r>
            <a:r>
              <a:rPr lang="en-US" altLang="ko-KR" sz="1200" spc="-150" dirty="0"/>
              <a:t>50% </a:t>
            </a:r>
            <a:r>
              <a:rPr lang="ko-KR" altLang="en-US" sz="1200" spc="-150" dirty="0"/>
              <a:t>이상을 공공재생에너지를 통해서 달성한다는 목표 설정</a:t>
            </a:r>
            <a:r>
              <a:rPr lang="en-US" altLang="ko-KR" sz="1200" spc="-150" dirty="0"/>
              <a:t>. </a:t>
            </a:r>
            <a:r>
              <a:rPr lang="ko-KR" altLang="en-US" sz="1200" spc="-150" dirty="0"/>
              <a:t>목표치는 지속적으로 강화</a:t>
            </a:r>
            <a:r>
              <a:rPr lang="en-US" altLang="ko-KR" sz="1200" spc="-150" dirty="0"/>
              <a:t>.</a:t>
            </a:r>
          </a:p>
          <a:p>
            <a:pPr marL="85725" indent="-85725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/>
              <a:t>공공재생에너지 개발 과정에서 생태적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인권적 기준을 준수하도록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환경영향평가제도를 강화하고 인권실사와 같은 제도를 도입</a:t>
            </a:r>
            <a:r>
              <a:rPr lang="en-US" altLang="ko-KR" sz="1200" spc="-150" dirty="0"/>
              <a:t>. </a:t>
            </a:r>
            <a:r>
              <a:rPr lang="ko-KR" altLang="en-US" sz="1200" spc="-150" dirty="0"/>
              <a:t>주민 갈등과 사회적 저항에 의한 사업 추진 지연 예방</a:t>
            </a:r>
            <a:r>
              <a:rPr lang="en-US" altLang="ko-KR" sz="1200" spc="-150" dirty="0"/>
              <a:t>. 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876256" y="3614097"/>
            <a:ext cx="1944216" cy="2555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5725" indent="-85725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/>
              <a:t>한국전력공사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한국가스공사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지역난방공사 등 관련 에너지공기업들을 </a:t>
            </a:r>
            <a:r>
              <a:rPr lang="ko-KR" altLang="en-US" sz="1200" spc="-150" dirty="0" err="1"/>
              <a:t>재공영화하고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한국발전공사는 이들과 협력 관계를 유지</a:t>
            </a:r>
            <a:r>
              <a:rPr lang="en-US" altLang="ko-KR" sz="1200" spc="-150" dirty="0"/>
              <a:t>, </a:t>
            </a:r>
            <a:r>
              <a:rPr lang="ko-KR" altLang="en-US" sz="1200" spc="-150" dirty="0"/>
              <a:t>발전시켜야 한다</a:t>
            </a:r>
            <a:r>
              <a:rPr lang="en-US" altLang="ko-KR" sz="1200" spc="-150" dirty="0"/>
              <a:t>. </a:t>
            </a:r>
          </a:p>
          <a:p>
            <a:pPr marL="85725" indent="-85725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spc="-150" dirty="0"/>
              <a:t>또한 민간발전사 중 사업 진행이 어렵거나 공공성 확보가 시급한 발전소에 대해서 공영화를 추진한다</a:t>
            </a:r>
            <a:r>
              <a:rPr lang="en-US" altLang="ko-KR" sz="1200" spc="-150" dirty="0"/>
              <a:t>. </a:t>
            </a:r>
          </a:p>
        </p:txBody>
      </p:sp>
      <p:cxnSp>
        <p:nvCxnSpPr>
          <p:cNvPr id="26" name="직선 연결선 25"/>
          <p:cNvCxnSpPr>
            <a:stCxn id="17" idx="2"/>
            <a:endCxn id="21" idx="0"/>
          </p:cNvCxnSpPr>
          <p:nvPr/>
        </p:nvCxnSpPr>
        <p:spPr>
          <a:xfrm>
            <a:off x="1223520" y="2414330"/>
            <a:ext cx="108" cy="942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stCxn id="18" idx="2"/>
            <a:endCxn id="23" idx="0"/>
          </p:cNvCxnSpPr>
          <p:nvPr/>
        </p:nvCxnSpPr>
        <p:spPr>
          <a:xfrm>
            <a:off x="3431765" y="2412278"/>
            <a:ext cx="2845" cy="347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stCxn id="19" idx="2"/>
            <a:endCxn id="22" idx="0"/>
          </p:cNvCxnSpPr>
          <p:nvPr/>
        </p:nvCxnSpPr>
        <p:spPr>
          <a:xfrm>
            <a:off x="5640010" y="2774429"/>
            <a:ext cx="1477" cy="26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stCxn id="20" idx="2"/>
            <a:endCxn id="24" idx="0"/>
          </p:cNvCxnSpPr>
          <p:nvPr/>
        </p:nvCxnSpPr>
        <p:spPr>
          <a:xfrm>
            <a:off x="7848256" y="2562384"/>
            <a:ext cx="108" cy="1051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2500" b="1" dirty="0">
                <a:latin typeface="+mj-ea"/>
              </a:rPr>
              <a:t>재원 마련 및 투자 방안</a:t>
            </a:r>
            <a:r>
              <a:rPr lang="en-US" altLang="ko-KR" sz="2500" b="1" dirty="0">
                <a:latin typeface="+mj-ea"/>
              </a:rPr>
              <a:t>: </a:t>
            </a:r>
            <a:r>
              <a:rPr lang="ko-KR" altLang="en-US" sz="2500" b="1" dirty="0">
                <a:latin typeface="+mj-ea"/>
              </a:rPr>
              <a:t>탄소소득세와 국가재생에너지투자은행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24868"/>
              </p:ext>
            </p:extLst>
          </p:nvPr>
        </p:nvGraphicFramePr>
        <p:xfrm>
          <a:off x="323528" y="2668693"/>
          <a:ext cx="4460653" cy="4210063"/>
        </p:xfrm>
        <a:graphic>
          <a:graphicData uri="http://schemas.openxmlformats.org/drawingml/2006/table">
            <a:tbl>
              <a:tblPr/>
              <a:tblGrid>
                <a:gridCol w="193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80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설비용량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GW)</a:t>
                      </a:r>
                      <a:endParaRPr 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비용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재생에너지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발전원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649.9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339.3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태양광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427.7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671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147.3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육상풍력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36.3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671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23.5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해상풍력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86.9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671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120.1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수소터빈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94.6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671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48.4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저장장치 개발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170.4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167.1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indent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배터리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BES)</a:t>
                      </a:r>
                      <a:endParaRPr 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114.7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999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104.0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indent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양수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PHS)</a:t>
                      </a:r>
                      <a:endParaRPr 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6.5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999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1.6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indent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수소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HSS)</a:t>
                      </a:r>
                      <a:endParaRPr 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4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49.2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999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61.5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산업전환 및 고용창출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에너지 재공영화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80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총액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531.4 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74491" marR="74491" marT="74491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90779"/>
              </p:ext>
            </p:extLst>
          </p:nvPr>
        </p:nvGraphicFramePr>
        <p:xfrm>
          <a:off x="4860032" y="2668693"/>
          <a:ext cx="4176463" cy="3844772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68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내역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연간 평균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총액</a:t>
                      </a: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(2050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61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정부 </a:t>
                      </a:r>
                      <a:r>
                        <a:rPr lang="ko-KR" altLang="en-US" sz="1400" b="0" i="0" u="none" strike="noStrike" spc="-15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전입금</a:t>
                      </a: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탄소 소득세</a:t>
                      </a: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11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282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최고세율 인상으로 세수 확보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8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기후대응기금 전입금 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26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탄소배출기업 부담금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8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전력기금 전입금 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52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전력기금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461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국민연금 기금 투자 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130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신규 적립기금의 </a:t>
                      </a: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17%,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투자은행 채권 매입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8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민간금융 채권 투자 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1.5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39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투자은행 채권 매입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8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총액 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20.5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533 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  </a:t>
                      </a: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76314" marR="76314" marT="76314" marB="763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4860032" y="2329523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latin typeface="+mj-ea"/>
                <a:ea typeface="+mj-ea"/>
              </a:rPr>
              <a:t>한국재생에너지투자은행의</a:t>
            </a:r>
            <a:r>
              <a:rPr lang="ko-KR" altLang="en-US" b="1" dirty="0"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자금 조달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3528" y="2369812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ea typeface="+mj-ea"/>
              </a:rPr>
              <a:t>공공재생에너지 필요 자금 규모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503816" y="1052736"/>
            <a:ext cx="8075935" cy="1200329"/>
            <a:chOff x="503816" y="1052736"/>
            <a:chExt cx="8075935" cy="937653"/>
          </a:xfrm>
        </p:grpSpPr>
        <p:sp>
          <p:nvSpPr>
            <p:cNvPr id="10" name="직사각형 9"/>
            <p:cNvSpPr/>
            <p:nvPr/>
          </p:nvSpPr>
          <p:spPr>
            <a:xfrm>
              <a:off x="503816" y="1152409"/>
              <a:ext cx="2412000" cy="7212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latin typeface="+mj-ea"/>
                  <a:ea typeface="+mj-ea"/>
                </a:rPr>
                <a:t>2050</a:t>
              </a:r>
              <a:r>
                <a:rPr lang="ko-KR" altLang="en-US" dirty="0">
                  <a:latin typeface="+mj-ea"/>
                  <a:ea typeface="+mj-ea"/>
                </a:rPr>
                <a:t>년 탄소중립에 필요한 소유 자금의 추산</a:t>
              </a:r>
              <a:r>
                <a:rPr lang="en-US" altLang="ko-KR" dirty="0">
                  <a:latin typeface="+mj-ea"/>
                  <a:ea typeface="+mj-ea"/>
                </a:rPr>
                <a:t>: </a:t>
              </a:r>
              <a:r>
                <a:rPr lang="ko-KR" altLang="en-US" dirty="0">
                  <a:latin typeface="+mj-ea"/>
                  <a:ea typeface="+mj-ea"/>
                </a:rPr>
                <a:t>연간 </a:t>
              </a:r>
              <a:r>
                <a:rPr lang="en-US" altLang="ko-KR" dirty="0">
                  <a:latin typeface="+mj-ea"/>
                  <a:ea typeface="+mj-ea"/>
                </a:rPr>
                <a:t>20</a:t>
              </a:r>
              <a:r>
                <a:rPr lang="ko-KR" altLang="en-US" dirty="0">
                  <a:latin typeface="+mj-ea"/>
                  <a:ea typeface="+mj-ea"/>
                </a:rPr>
                <a:t>조원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262801" y="1052736"/>
              <a:ext cx="2412000" cy="9376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latin typeface="+mj-ea"/>
                  <a:ea typeface="+mj-ea"/>
                </a:rPr>
                <a:t> ‘부자증세’</a:t>
              </a:r>
              <a:r>
                <a:rPr lang="en-US" altLang="ko-KR" dirty="0">
                  <a:latin typeface="+mj-ea"/>
                  <a:ea typeface="+mj-ea"/>
                </a:rPr>
                <a:t>(</a:t>
              </a:r>
              <a:r>
                <a:rPr lang="ko-KR" altLang="en-US" dirty="0">
                  <a:latin typeface="+mj-ea"/>
                  <a:ea typeface="+mj-ea"/>
                </a:rPr>
                <a:t>소득세 및 법인세의 최고세율 인상</a:t>
              </a:r>
              <a:r>
                <a:rPr lang="en-US" altLang="ko-KR" dirty="0">
                  <a:latin typeface="+mj-ea"/>
                  <a:ea typeface="+mj-ea"/>
                </a:rPr>
                <a:t>) </a:t>
              </a:r>
              <a:r>
                <a:rPr lang="ko-KR" altLang="en-US" dirty="0">
                  <a:latin typeface="+mj-ea"/>
                  <a:ea typeface="+mj-ea"/>
                </a:rPr>
                <a:t>도입에 의한  재원 마련과 공적 투자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67751" y="1169022"/>
              <a:ext cx="2412000" cy="7212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u="sng" dirty="0">
                  <a:latin typeface="+mj-ea"/>
                  <a:ea typeface="+mj-ea"/>
                </a:rPr>
                <a:t>국가재생에너지투자은행의 설립과 운영</a:t>
              </a:r>
            </a:p>
            <a:p>
              <a:pPr algn="ctr"/>
              <a:endParaRPr lang="en-US" altLang="ko-KR" u="sng" dirty="0">
                <a:latin typeface="+mj-ea"/>
                <a:ea typeface="+mj-ea"/>
              </a:endParaRPr>
            </a:p>
          </p:txBody>
        </p:sp>
      </p:grpSp>
      <p:cxnSp>
        <p:nvCxnSpPr>
          <p:cNvPr id="15" name="직선 연결선 14"/>
          <p:cNvCxnSpPr>
            <a:stCxn id="10" idx="3"/>
            <a:endCxn id="11" idx="1"/>
          </p:cNvCxnSpPr>
          <p:nvPr/>
        </p:nvCxnSpPr>
        <p:spPr>
          <a:xfrm>
            <a:off x="2915816" y="1641997"/>
            <a:ext cx="346985" cy="10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2" idx="1"/>
            <a:endCxn id="11" idx="3"/>
          </p:cNvCxnSpPr>
          <p:nvPr/>
        </p:nvCxnSpPr>
        <p:spPr>
          <a:xfrm flipH="1" flipV="1">
            <a:off x="5674801" y="1652901"/>
            <a:ext cx="492950" cy="1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755576" y="227687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568952" cy="713984"/>
          </a:xfrm>
        </p:spPr>
        <p:txBody>
          <a:bodyPr>
            <a:normAutofit/>
          </a:bodyPr>
          <a:lstStyle/>
          <a:p>
            <a:r>
              <a:rPr lang="ko-KR" altLang="en-US" sz="2800" b="1" dirty="0">
                <a:latin typeface="+mj-ea"/>
              </a:rPr>
              <a:t>공공재생에너지 추진 목표</a:t>
            </a:r>
            <a:r>
              <a:rPr lang="en-US" altLang="ko-KR" sz="2800" b="1" dirty="0">
                <a:latin typeface="+mj-ea"/>
              </a:rPr>
              <a:t>/</a:t>
            </a:r>
            <a:r>
              <a:rPr lang="ko-KR" altLang="en-US" sz="2800" b="1" dirty="0">
                <a:latin typeface="+mj-ea"/>
              </a:rPr>
              <a:t>효과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586324"/>
              </p:ext>
            </p:extLst>
          </p:nvPr>
        </p:nvGraphicFramePr>
        <p:xfrm>
          <a:off x="250825" y="1057275"/>
          <a:ext cx="8569325" cy="529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4"/>
          <p:cNvSpPr/>
          <p:nvPr/>
        </p:nvSpPr>
        <p:spPr>
          <a:xfrm>
            <a:off x="5357818" y="135729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첫째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신속하고 계획적으로 재생에너지 이용을 확대하는 것이 가능하다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기후위기 대응의 시급성에도 불구하고 이윤 추구를 우선시 하면서 재생에너지 투자를 결정하는 시장의 불확실성을 대신하여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국가가 재생에너지의 신속한 확대 계획을 세우고 직접 자금을 조성하고 투자하여 소유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운영하면서 확실성을 부여할 수 있다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. </a:t>
            </a:r>
            <a:endParaRPr lang="ko-KR" altLang="en-US" sz="12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15008" y="4572008"/>
            <a:ext cx="3071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둘째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재생에너지를 개발하면서 발생할 수 있는 환경 파괴와 인권 침해 가능성을 낮출 수 있다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이윤 극대화를 목표로 하는 민간 기업들의 재생에너지 개발 현장에서 환경단체들과 지역주민의 비판과 저항이 일어나고 있다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공적으로 소유되고 민주적으로 통제되는 공기업의 재생에너지 개발에서는 ‘인권 실사’ 등의 제도 도입과 환경영향평가의 내실화를  통해서 환경단체와 지역주민들의 참여 속에서 갈등 가능성을 낮출 수 있다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00034" y="4857760"/>
            <a:ext cx="3143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셋째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국가가 직접 자금을 조성하고 투자하기 때문에 저렴한 자본 비용으로 재생에너지 개발할 수 있으며 이윤 최대화 논리에서 벗어나 재생에너지 전력을 비싸지 않게 공급할 수 있다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또한 </a:t>
            </a:r>
            <a:r>
              <a:rPr lang="ko-KR" altLang="en-US" sz="1200" dirty="0" err="1">
                <a:solidFill>
                  <a:srgbClr val="0070C0"/>
                </a:solidFill>
                <a:latin typeface="+mn-ea"/>
              </a:rPr>
              <a:t>공유재로서의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 재생에너지 이용 이익을 환수하고 공적으로 관리하여 에너지 기본권을 보장하는데 기여할 수 있다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.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85720" y="1285860"/>
            <a:ext cx="34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넷째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석탄발전소를 포함하여 화석연료 발전소에서 근무하는 노동자들의 일자리 보장 등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정의로운 전환을 체계적으로 지원할 수 있다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발전공기업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)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이 재생에너지 사업에 적극적으로 진출하면서 새로운 일자리를 창출하여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여기에 폐쇄되는 석탄발전소 노동자를 우선적으로 배치할 수 있다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rgbClr val="0070C0"/>
                </a:solidFill>
                <a:latin typeface="+mn-ea"/>
              </a:rPr>
              <a:t>나아가 기후를 보호하는 일에서 생계수단을 얻기를 원하는 이들에게 일자리를 제공할 수 있다</a:t>
            </a:r>
            <a:r>
              <a:rPr lang="en-US" altLang="ko-KR" sz="1200" dirty="0">
                <a:solidFill>
                  <a:srgbClr val="0070C0"/>
                </a:solidFill>
                <a:latin typeface="+mn-ea"/>
              </a:rPr>
              <a:t>.</a:t>
            </a:r>
            <a:endParaRPr lang="ko-KR" altLang="en-US" sz="1200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타원 10"/>
          <p:cNvSpPr/>
          <p:nvPr/>
        </p:nvSpPr>
        <p:spPr>
          <a:xfrm>
            <a:off x="1619672" y="1484784"/>
            <a:ext cx="5904656" cy="2664296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20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b="1" dirty="0">
                <a:latin typeface="+mj-ea"/>
              </a:rPr>
              <a:t>공공재생에너지 운동전략</a:t>
            </a:r>
            <a:r>
              <a:rPr lang="en-US" altLang="ko-KR" sz="2400" b="1" dirty="0">
                <a:latin typeface="+mj-ea"/>
              </a:rPr>
              <a:t>_</a:t>
            </a:r>
            <a:br>
              <a:rPr lang="en-US" altLang="ko-KR" sz="2800" b="1" dirty="0">
                <a:latin typeface="+mj-ea"/>
              </a:rPr>
            </a:br>
            <a:r>
              <a:rPr lang="ko-KR" altLang="en-US" sz="2800" b="1" dirty="0">
                <a:latin typeface="+mj-ea"/>
              </a:rPr>
              <a:t>다양한 사회운동</a:t>
            </a:r>
            <a:r>
              <a:rPr lang="en-US" altLang="ko-KR" sz="2800" b="1" dirty="0">
                <a:latin typeface="+mj-ea"/>
              </a:rPr>
              <a:t>/</a:t>
            </a:r>
            <a:r>
              <a:rPr lang="ko-KR" altLang="en-US" sz="2800" b="1" dirty="0">
                <a:latin typeface="+mj-ea"/>
              </a:rPr>
              <a:t>집단의 결집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51520" y="4876649"/>
            <a:ext cx="8784976" cy="17752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dirty="0"/>
              <a:t>기후위기에 대응하여 빠른 재생에너지 이용 확대를 요구하는 기후운동</a:t>
            </a:r>
            <a:r>
              <a:rPr lang="en-US" altLang="ko-KR" sz="1200" dirty="0"/>
              <a:t>, </a:t>
            </a:r>
            <a:r>
              <a:rPr lang="ko-KR" altLang="en-US" sz="1200" dirty="0"/>
              <a:t>에너지 기본권의 보장을 요구하는 사회운동</a:t>
            </a:r>
            <a:r>
              <a:rPr lang="en-US" altLang="ko-KR" sz="1200" dirty="0"/>
              <a:t>, </a:t>
            </a:r>
            <a:r>
              <a:rPr lang="ko-KR" altLang="en-US" sz="1200" dirty="0"/>
              <a:t>재생에너지 개발 과정에서 피해를 입으며 공적 개발을 요구하는 지역 주민들</a:t>
            </a:r>
            <a:r>
              <a:rPr lang="en-US" altLang="ko-KR" sz="1200" dirty="0"/>
              <a:t>, </a:t>
            </a:r>
            <a:r>
              <a:rPr lang="ko-KR" altLang="en-US" sz="1200" dirty="0"/>
              <a:t>그리고 석탄발전소 폐쇄로 인해서 일자리를 위협받고 있는 노동자들과 노조 등을 ‘공공재생에너지 확대’라는 </a:t>
            </a:r>
            <a:r>
              <a:rPr lang="ko-KR" altLang="en-US" sz="1400" dirty="0">
                <a:solidFill>
                  <a:srgbClr val="0070C0"/>
                </a:solidFill>
                <a:latin typeface="+mj-ea"/>
                <a:ea typeface="+mj-ea"/>
              </a:rPr>
              <a:t>공동의 요구로 결집시켜서</a:t>
            </a:r>
            <a:r>
              <a:rPr lang="en-US" altLang="ko-KR" sz="1400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1400" dirty="0">
                <a:solidFill>
                  <a:srgbClr val="0070C0"/>
                </a:solidFill>
                <a:latin typeface="+mj-ea"/>
                <a:ea typeface="+mj-ea"/>
              </a:rPr>
              <a:t>보다 큰 사회적 힘을 확보한다</a:t>
            </a:r>
            <a:r>
              <a:rPr lang="en-US" altLang="ko-KR" sz="1200" dirty="0"/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400" dirty="0">
                <a:solidFill>
                  <a:srgbClr val="0070C0"/>
                </a:solidFill>
                <a:latin typeface="+mj-ea"/>
                <a:ea typeface="+mj-ea"/>
              </a:rPr>
              <a:t>공공재생에너지 전략의 법제도화</a:t>
            </a:r>
            <a:r>
              <a:rPr lang="ko-KR" altLang="en-US" sz="1100" dirty="0"/>
              <a:t>를 </a:t>
            </a:r>
            <a:r>
              <a:rPr lang="ko-KR" altLang="en-US" sz="1200" dirty="0"/>
              <a:t>시도한다</a:t>
            </a:r>
            <a:r>
              <a:rPr lang="en-US" altLang="ko-KR" sz="1200" dirty="0"/>
              <a:t>. </a:t>
            </a:r>
            <a:r>
              <a:rPr lang="ko-KR" altLang="en-US" sz="1200" dirty="0"/>
              <a:t>구체적인 법제도의 내용으로 </a:t>
            </a:r>
            <a:r>
              <a:rPr lang="en-US" altLang="ko-KR" sz="140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1400" dirty="0" err="1">
                <a:solidFill>
                  <a:srgbClr val="0070C0"/>
                </a:solidFill>
                <a:latin typeface="+mj-ea"/>
                <a:ea typeface="+mj-ea"/>
              </a:rPr>
              <a:t>공공재생에너지법</a:t>
            </a:r>
            <a:r>
              <a:rPr lang="en-US" altLang="ko-KR" sz="140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r>
              <a:rPr lang="ko-KR" altLang="en-US" sz="1400" dirty="0">
                <a:solidFill>
                  <a:srgbClr val="0070C0"/>
                </a:solidFill>
                <a:latin typeface="+mj-ea"/>
                <a:ea typeface="+mj-ea"/>
              </a:rPr>
              <a:t>과 </a:t>
            </a:r>
            <a:r>
              <a:rPr lang="en-US" altLang="ko-KR" sz="1400" dirty="0">
                <a:solidFill>
                  <a:srgbClr val="0070C0"/>
                </a:solidFill>
                <a:latin typeface="+mj-ea"/>
                <a:ea typeface="+mj-ea"/>
              </a:rPr>
              <a:t>&lt;</a:t>
            </a:r>
            <a:r>
              <a:rPr lang="ko-KR" altLang="en-US" sz="1400" dirty="0">
                <a:solidFill>
                  <a:srgbClr val="0070C0"/>
                </a:solidFill>
                <a:latin typeface="+mj-ea"/>
                <a:ea typeface="+mj-ea"/>
              </a:rPr>
              <a:t>한국발전공사법</a:t>
            </a:r>
            <a:r>
              <a:rPr lang="en-US" altLang="ko-KR" sz="1400" dirty="0">
                <a:solidFill>
                  <a:srgbClr val="0070C0"/>
                </a:solidFill>
                <a:latin typeface="+mj-ea"/>
                <a:ea typeface="+mj-ea"/>
              </a:rPr>
              <a:t>&gt;</a:t>
            </a:r>
            <a:r>
              <a:rPr lang="ko-KR" altLang="en-US" sz="1200" dirty="0"/>
              <a:t>을 제안하고 있다</a:t>
            </a:r>
            <a:r>
              <a:rPr lang="en-US" altLang="ko-KR" sz="1200" dirty="0"/>
              <a:t>. </a:t>
            </a:r>
            <a:r>
              <a:rPr lang="ko-KR" altLang="en-US" sz="1200" dirty="0"/>
              <a:t>그리고 이를 자신들의 핵심적인 정치적 프로그램으로 하는 진보정당운동</a:t>
            </a:r>
            <a:r>
              <a:rPr lang="en-US" altLang="ko-KR" sz="1200" dirty="0"/>
              <a:t>(</a:t>
            </a:r>
            <a:r>
              <a:rPr lang="ko-KR" altLang="en-US" sz="1200" dirty="0"/>
              <a:t>및 </a:t>
            </a:r>
            <a:r>
              <a:rPr lang="ko-KR" altLang="en-US" sz="1200" dirty="0" err="1"/>
              <a:t>연대체</a:t>
            </a:r>
            <a:r>
              <a:rPr lang="en-US" altLang="ko-KR" sz="1200" dirty="0"/>
              <a:t>)</a:t>
            </a:r>
            <a:r>
              <a:rPr lang="ko-KR" altLang="en-US" sz="1200" dirty="0"/>
              <a:t>과 전략적 협력 관계를 형성한다</a:t>
            </a:r>
            <a:r>
              <a:rPr lang="en-US" altLang="ko-KR" sz="1200" dirty="0"/>
              <a:t>. </a:t>
            </a:r>
            <a:r>
              <a:rPr lang="ko-KR" altLang="en-US" sz="1200" dirty="0"/>
              <a:t>이런 동맹을 추구하고 공동 행동을 조정하기 위해서 연대기구</a:t>
            </a:r>
            <a:r>
              <a:rPr lang="en-US" altLang="ko-KR" sz="1200" dirty="0"/>
              <a:t>(</a:t>
            </a:r>
            <a:r>
              <a:rPr lang="ko-KR" altLang="en-US" sz="1200" dirty="0"/>
              <a:t>예</a:t>
            </a:r>
            <a:r>
              <a:rPr lang="en-US" altLang="ko-KR" sz="1200" dirty="0"/>
              <a:t>: </a:t>
            </a:r>
            <a:r>
              <a:rPr lang="ko-KR" altLang="en-US" sz="1200" dirty="0"/>
              <a:t>공공재생에너지동맹</a:t>
            </a:r>
            <a:r>
              <a:rPr lang="en-US" altLang="ko-KR" sz="1200" dirty="0"/>
              <a:t>)</a:t>
            </a:r>
            <a:r>
              <a:rPr lang="ko-KR" altLang="en-US" sz="1200" dirty="0"/>
              <a:t>를 결성한다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683568" y="1628800"/>
            <a:ext cx="2160240" cy="900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/>
              <a:t>기후위기에 대응하여 빠른 재생에너지 이용 확대를 요구하는 기후운동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347864" y="1149568"/>
            <a:ext cx="228966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/>
              <a:t>에너지 기본권의 보장을 요구하는 </a:t>
            </a:r>
            <a:r>
              <a:rPr lang="ko-KR" altLang="en-US" sz="1200" dirty="0" err="1"/>
              <a:t>반빈곤</a:t>
            </a:r>
            <a:r>
              <a:rPr lang="en-US" altLang="ko-KR" sz="1200" dirty="0"/>
              <a:t>, </a:t>
            </a:r>
            <a:r>
              <a:rPr lang="ko-KR" altLang="en-US" sz="1200" dirty="0"/>
              <a:t>거주권 운동 등의 사회운동들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5576" y="3068960"/>
            <a:ext cx="223224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/>
              <a:t>재생에너지 개발 과정에서 피해를 입으며 주민주권과 공적 개발을 요구하는 지역 주민들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19872" y="3429000"/>
            <a:ext cx="223224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/>
              <a:t>석탄발전소 폐쇄로 인해서 일자리를 위협받고 있는 노동자들과 노조 그리고 지역사회 쇠퇴를 경험하고 있는 주민들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156176" y="1628800"/>
            <a:ext cx="2160240" cy="900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/>
              <a:t>기후정의와 정의로운 전환을 주장하는 기후정의운동과 진보정당들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156176" y="3140968"/>
            <a:ext cx="223224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/>
              <a:t>에너지주권</a:t>
            </a:r>
            <a:r>
              <a:rPr lang="en-US" altLang="ko-KR" sz="1200" dirty="0"/>
              <a:t>, </a:t>
            </a:r>
            <a:r>
              <a:rPr lang="ko-KR" altLang="en-US" sz="1200" dirty="0"/>
              <a:t>조세정의</a:t>
            </a:r>
            <a:r>
              <a:rPr lang="en-US" altLang="ko-KR" sz="1200" dirty="0"/>
              <a:t>, (</a:t>
            </a:r>
            <a:r>
              <a:rPr lang="ko-KR" altLang="en-US" sz="1200" dirty="0"/>
              <a:t>생태</a:t>
            </a:r>
            <a:r>
              <a:rPr lang="en-US" altLang="ko-KR" sz="1200" dirty="0"/>
              <a:t>)</a:t>
            </a:r>
            <a:r>
              <a:rPr lang="ko-KR" altLang="en-US" sz="1200" dirty="0"/>
              <a:t>복지 등의 확대를 주장하는 사회운동들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3828" y="25201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0B0F0"/>
                </a:solidFill>
                <a:latin typeface="+mj-ea"/>
                <a:ea typeface="+mj-ea"/>
              </a:rPr>
              <a:t>공공재생에너지운동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오른쪽 화살표 42"/>
          <p:cNvSpPr/>
          <p:nvPr/>
        </p:nvSpPr>
        <p:spPr>
          <a:xfrm>
            <a:off x="71406" y="1000108"/>
            <a:ext cx="9001188" cy="5715040"/>
          </a:xfrm>
          <a:prstGeom prst="rightArrow">
            <a:avLst>
              <a:gd name="adj1" fmla="val 69645"/>
              <a:gd name="adj2" fmla="val 29038"/>
            </a:avLst>
          </a:prstGeom>
          <a:solidFill>
            <a:schemeClr val="accent5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>
                <a:latin typeface="+mj-ea"/>
              </a:rPr>
              <a:t>공공재생에너지 전략의 요약</a:t>
            </a:r>
          </a:p>
        </p:txBody>
      </p:sp>
      <p:sp>
        <p:nvSpPr>
          <p:cNvPr id="88072" name="AutoShape 8" descr="하루 코로나 확진자 2만명 쏟아지는 브라질 도심 덮친 거대 모래 폭풍 (영상) - 인사이트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143108" y="1415962"/>
            <a:ext cx="1285884" cy="12144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178592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  <a:t>(1)</a:t>
            </a:r>
            <a:r>
              <a:rPr lang="ko-KR" altLang="en-US" sz="1200" b="1" dirty="0" err="1">
                <a:latin typeface="나눔바른고딕" pitchFamily="50" charset="-127"/>
                <a:ea typeface="나눔바른고딕" pitchFamily="50" charset="-127"/>
              </a:rPr>
              <a:t>공유재로서의</a:t>
            </a:r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 재생에너지</a:t>
            </a:r>
          </a:p>
        </p:txBody>
      </p:sp>
      <p:sp>
        <p:nvSpPr>
          <p:cNvPr id="12" name="타원 11"/>
          <p:cNvSpPr/>
          <p:nvPr/>
        </p:nvSpPr>
        <p:spPr>
          <a:xfrm>
            <a:off x="4143372" y="1415962"/>
            <a:ext cx="1285884" cy="12144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178592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  <a:t>(2)</a:t>
            </a:r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기후위기 대응의 국가 책임</a:t>
            </a:r>
          </a:p>
        </p:txBody>
      </p:sp>
      <p:sp>
        <p:nvSpPr>
          <p:cNvPr id="14" name="타원 13"/>
          <p:cNvSpPr/>
          <p:nvPr/>
        </p:nvSpPr>
        <p:spPr>
          <a:xfrm>
            <a:off x="1214414" y="3214686"/>
            <a:ext cx="1285884" cy="12144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434" y="357187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  <a:t>(3)</a:t>
            </a:r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국가의 </a:t>
            </a:r>
            <a:endParaRPr lang="en-US" altLang="ko-KR" sz="1200" b="1" dirty="0"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대규모 투자</a:t>
            </a:r>
          </a:p>
        </p:txBody>
      </p:sp>
      <p:sp>
        <p:nvSpPr>
          <p:cNvPr id="16" name="타원 15"/>
          <p:cNvSpPr/>
          <p:nvPr/>
        </p:nvSpPr>
        <p:spPr>
          <a:xfrm>
            <a:off x="3214678" y="3214686"/>
            <a:ext cx="1285884" cy="12144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350043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spc="-150" dirty="0">
                <a:latin typeface="나눔바른고딕" pitchFamily="50" charset="-127"/>
                <a:ea typeface="나눔바른고딕" pitchFamily="50" charset="-127"/>
              </a:rPr>
              <a:t>(4)</a:t>
            </a:r>
            <a:r>
              <a:rPr lang="ko-KR" altLang="en-US" sz="1200" b="1" spc="-150" dirty="0">
                <a:latin typeface="나눔바른고딕" pitchFamily="50" charset="-127"/>
                <a:ea typeface="나눔바른고딕" pitchFamily="50" charset="-127"/>
              </a:rPr>
              <a:t>공적 소유와 공공협력을 통한 </a:t>
            </a:r>
            <a:endParaRPr lang="en-US" altLang="ko-KR" sz="1200" b="1" spc="-150" dirty="0"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1200" b="1" spc="-150" dirty="0">
                <a:latin typeface="나눔바른고딕" pitchFamily="50" charset="-127"/>
                <a:ea typeface="나눔바른고딕" pitchFamily="50" charset="-127"/>
              </a:rPr>
              <a:t>재생에너지 개발</a:t>
            </a:r>
          </a:p>
        </p:txBody>
      </p:sp>
      <p:sp>
        <p:nvSpPr>
          <p:cNvPr id="18" name="타원 17"/>
          <p:cNvSpPr/>
          <p:nvPr/>
        </p:nvSpPr>
        <p:spPr>
          <a:xfrm>
            <a:off x="5286380" y="3214686"/>
            <a:ext cx="1285884" cy="12144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5062" y="357187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spc="-150" dirty="0">
                <a:latin typeface="나눔바른고딕" pitchFamily="50" charset="-127"/>
                <a:ea typeface="나눔바른고딕" pitchFamily="50" charset="-127"/>
              </a:rPr>
              <a:t>(5)</a:t>
            </a:r>
            <a:r>
              <a:rPr lang="ko-KR" altLang="en-US" sz="1200" b="1" spc="-150" dirty="0">
                <a:latin typeface="나눔바른고딕" pitchFamily="50" charset="-127"/>
                <a:ea typeface="나눔바른고딕" pitchFamily="50" charset="-127"/>
              </a:rPr>
              <a:t>발전공기업의 </a:t>
            </a:r>
            <a:endParaRPr lang="en-US" altLang="ko-KR" sz="1200" b="1" spc="-150" dirty="0"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1200" b="1" spc="-150" dirty="0">
                <a:latin typeface="나눔바른고딕" pitchFamily="50" charset="-127"/>
                <a:ea typeface="나눔바른고딕" pitchFamily="50" charset="-127"/>
              </a:rPr>
              <a:t>통합과  민주적  통제</a:t>
            </a:r>
          </a:p>
        </p:txBody>
      </p:sp>
      <p:sp>
        <p:nvSpPr>
          <p:cNvPr id="20" name="타원 19"/>
          <p:cNvSpPr/>
          <p:nvPr/>
        </p:nvSpPr>
        <p:spPr>
          <a:xfrm>
            <a:off x="428596" y="5006886"/>
            <a:ext cx="1285884" cy="12144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134" y="5375480"/>
            <a:ext cx="142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spc="-150" dirty="0">
                <a:latin typeface="나눔바른고딕" pitchFamily="50" charset="-127"/>
                <a:ea typeface="나눔바른고딕" pitchFamily="50" charset="-127"/>
              </a:rPr>
              <a:t>(6)</a:t>
            </a:r>
            <a:r>
              <a:rPr lang="ko-KR" altLang="en-US" sz="1200" b="1" spc="-150" dirty="0">
                <a:latin typeface="나눔바른고딕" pitchFamily="50" charset="-127"/>
                <a:ea typeface="나눔바른고딕" pitchFamily="50" charset="-127"/>
              </a:rPr>
              <a:t>신속하고 계획적</a:t>
            </a:r>
            <a:endParaRPr lang="en-US" altLang="ko-KR" sz="1200" b="1" spc="-150" dirty="0"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1200" b="1" spc="-150" dirty="0">
                <a:latin typeface="나눔바른고딕" pitchFamily="50" charset="-127"/>
                <a:ea typeface="나눔바른고딕" pitchFamily="50" charset="-127"/>
              </a:rPr>
              <a:t>재생에너지 확대</a:t>
            </a:r>
          </a:p>
        </p:txBody>
      </p:sp>
      <p:sp>
        <p:nvSpPr>
          <p:cNvPr id="22" name="타원 21"/>
          <p:cNvSpPr/>
          <p:nvPr/>
        </p:nvSpPr>
        <p:spPr>
          <a:xfrm>
            <a:off x="2071670" y="5006886"/>
            <a:ext cx="1285884" cy="12144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1670" y="529236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  <a:t>(7)</a:t>
            </a:r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재생에너지</a:t>
            </a:r>
            <a:endParaRPr lang="en-US" altLang="ko-KR" sz="1200" b="1" dirty="0"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생태적</a:t>
            </a:r>
            <a: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  <a:t>/</a:t>
            </a:r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인권적 개발</a:t>
            </a:r>
          </a:p>
        </p:txBody>
      </p:sp>
      <p:sp>
        <p:nvSpPr>
          <p:cNvPr id="24" name="타원 23"/>
          <p:cNvSpPr/>
          <p:nvPr/>
        </p:nvSpPr>
        <p:spPr>
          <a:xfrm>
            <a:off x="3714744" y="5006886"/>
            <a:ext cx="1285884" cy="12144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2672" y="526221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  <a:t>(8)</a:t>
            </a:r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재생에너지  이익 공유</a:t>
            </a:r>
            <a:b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</a:br>
            <a: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에너지기본권 보장</a:t>
            </a:r>
            <a: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  <a:t>)</a:t>
            </a:r>
            <a:endParaRPr lang="ko-KR" altLang="en-US" sz="1200" b="1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357818" y="5006886"/>
            <a:ext cx="1285884" cy="121444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7818" y="529806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나눔바른고딕" pitchFamily="50" charset="-127"/>
                <a:ea typeface="나눔바른고딕" pitchFamily="50" charset="-127"/>
              </a:rPr>
              <a:t>(9)</a:t>
            </a:r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노동자의 </a:t>
            </a:r>
            <a:endParaRPr lang="en-US" altLang="ko-KR" sz="1200" b="1" dirty="0"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일자리 보장과 </a:t>
            </a:r>
            <a:endParaRPr lang="en-US" altLang="ko-KR" sz="1200" b="1" dirty="0"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1200" b="1" dirty="0">
                <a:latin typeface="나눔바른고딕" pitchFamily="50" charset="-127"/>
                <a:ea typeface="나눔바른고딕" pitchFamily="50" charset="-127"/>
              </a:rPr>
              <a:t>정의로운 전환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65892" y="175549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KoPub돋움체_Pro Bold" pitchFamily="50" charset="-127"/>
                <a:ea typeface="KoPub돋움체_Pro Bold" pitchFamily="50" charset="-127"/>
              </a:rPr>
              <a:t>+</a:t>
            </a:r>
            <a:endParaRPr lang="ko-KR" altLang="en-US" sz="2000" dirty="0">
              <a:latin typeface="KoPub돋움체_Pro Bold" pitchFamily="50" charset="-127"/>
              <a:ea typeface="KoPub돋움체_Pro Bold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55126" y="357187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KoPub돋움체_Pro Bold" pitchFamily="50" charset="-127"/>
                <a:ea typeface="KoPub돋움체_Pro Bold" pitchFamily="50" charset="-127"/>
              </a:rPr>
              <a:t>+</a:t>
            </a:r>
            <a:endParaRPr lang="ko-KR" altLang="en-US" sz="2000" dirty="0">
              <a:latin typeface="KoPub돋움체_Pro Bold" pitchFamily="50" charset="-127"/>
              <a:ea typeface="KoPub돋움체_Pro 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2924" y="357187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KoPub돋움체_Pro Bold" pitchFamily="50" charset="-127"/>
                <a:ea typeface="KoPub돋움체_Pro Bold" pitchFamily="50" charset="-127"/>
              </a:rPr>
              <a:t>+</a:t>
            </a:r>
            <a:endParaRPr lang="ko-KR" altLang="en-US" sz="2000" dirty="0">
              <a:latin typeface="KoPub돋움체_Pro Bold" pitchFamily="50" charset="-127"/>
              <a:ea typeface="KoPub돋움체_Pro 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0628" y="533447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KoPub돋움체_Pro Bold" pitchFamily="50" charset="-127"/>
                <a:ea typeface="KoPub돋움체_Pro Bold" pitchFamily="50" charset="-127"/>
              </a:rPr>
              <a:t>+</a:t>
            </a:r>
            <a:endParaRPr lang="ko-KR" altLang="en-US" sz="2000" dirty="0">
              <a:latin typeface="KoPub돋움체_Pro Bold" pitchFamily="50" charset="-127"/>
              <a:ea typeface="KoPub돋움체_Pro 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7554" y="534017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KoPub돋움체_Pro Bold" pitchFamily="50" charset="-127"/>
                <a:ea typeface="KoPub돋움체_Pro Bold" pitchFamily="50" charset="-127"/>
              </a:rPr>
              <a:t>+</a:t>
            </a:r>
            <a:endParaRPr lang="ko-KR" altLang="en-US" sz="2000" dirty="0">
              <a:latin typeface="KoPub돋움체_Pro Bold" pitchFamily="50" charset="-127"/>
              <a:ea typeface="KoPub돋움체_Pro Bold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14480" y="534017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KoPub돋움체_Pro Bold" pitchFamily="50" charset="-127"/>
                <a:ea typeface="KoPub돋움체_Pro Bold" pitchFamily="50" charset="-127"/>
              </a:rPr>
              <a:t>+</a:t>
            </a:r>
            <a:endParaRPr lang="ko-KR" altLang="en-US" sz="2000" dirty="0">
              <a:latin typeface="KoPub돋움체_Pro Bold" pitchFamily="50" charset="-127"/>
              <a:ea typeface="KoPub돋움체_Pro Bold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357158" y="4935448"/>
            <a:ext cx="6429420" cy="13573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142976" y="3142974"/>
            <a:ext cx="5500726" cy="13573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071670" y="1344524"/>
            <a:ext cx="3429024" cy="13573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3272" y="272712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KoPub돋움체_Pro Bold" pitchFamily="50" charset="-127"/>
                <a:ea typeface="KoPub돋움체_Pro Bold" pitchFamily="50" charset="-127"/>
              </a:rPr>
              <a:t>+</a:t>
            </a:r>
            <a:endParaRPr lang="ko-KR" altLang="en-US" sz="2000" dirty="0">
              <a:latin typeface="KoPub돋움체_Pro Bold" pitchFamily="50" charset="-127"/>
              <a:ea typeface="KoPub돋움체_Pro Bold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8224" y="451694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KoPub돋움체_Pro Bold" pitchFamily="50" charset="-127"/>
                <a:ea typeface="KoPub돋움체_Pro Bold" pitchFamily="50" charset="-127"/>
              </a:rPr>
              <a:t>+</a:t>
            </a:r>
            <a:endParaRPr lang="ko-KR" altLang="en-US" sz="2000" dirty="0">
              <a:latin typeface="KoPub돋움체_Pro Bold" pitchFamily="50" charset="-127"/>
              <a:ea typeface="KoPub돋움체_Pro Bold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58" y="141596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002060"/>
                </a:solidFill>
                <a:latin typeface="나눔바른고딕" pitchFamily="50" charset="-127"/>
                <a:ea typeface="나눔바른고딕" pitchFamily="50" charset="-127"/>
              </a:rPr>
              <a:t>헌법적 원리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7158" y="314324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002060"/>
                </a:solidFill>
                <a:latin typeface="나눔바른고딕" pitchFamily="50" charset="-127"/>
                <a:ea typeface="나눔바른고딕" pitchFamily="50" charset="-127"/>
              </a:rPr>
              <a:t>추진 방식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0788" y="457798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002060"/>
                </a:solidFill>
                <a:latin typeface="나눔바른고딕" pitchFamily="50" charset="-127"/>
                <a:ea typeface="나눔바른고딕" pitchFamily="50" charset="-127"/>
              </a:rPr>
              <a:t>추진 효과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14282" y="1142984"/>
            <a:ext cx="6715172" cy="5286412"/>
          </a:xfrm>
          <a:prstGeom prst="roundRect">
            <a:avLst>
              <a:gd name="adj" fmla="val 74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72330" y="364331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공공재생에너지</a:t>
            </a:r>
            <a:endParaRPr lang="en-US" altLang="ko-KR" dirty="0"/>
          </a:p>
          <a:p>
            <a:pPr algn="ctr"/>
            <a:r>
              <a:rPr lang="ko-KR" altLang="en-US" dirty="0"/>
              <a:t>동맹</a:t>
            </a:r>
            <a:r>
              <a:rPr lang="en-US" altLang="ko-KR" dirty="0"/>
              <a:t>(</a:t>
            </a:r>
            <a:r>
              <a:rPr lang="ko-KR" altLang="en-US" dirty="0"/>
              <a:t>운동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9E11DF-3DB0-7F0E-AB7D-2A643D9F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66" y="116632"/>
            <a:ext cx="7442073" cy="616834"/>
          </a:xfrm>
        </p:spPr>
        <p:txBody>
          <a:bodyPr>
            <a:noAutofit/>
          </a:bodyPr>
          <a:lstStyle/>
          <a:p>
            <a:r>
              <a:rPr lang="ko-KR" altLang="en-US" sz="2800" b="1" spc="-150" dirty="0"/>
              <a:t>기후위기 해법 및 에너지 전환의 </a:t>
            </a:r>
            <a:r>
              <a:rPr lang="ko-KR" altLang="en-US" sz="2800" b="1" spc="-150" dirty="0">
                <a:solidFill>
                  <a:srgbClr val="7030A0"/>
                </a:solidFill>
              </a:rPr>
              <a:t>전선</a:t>
            </a:r>
            <a:r>
              <a:rPr lang="ko-KR" altLang="en-US" sz="2800" b="1" spc="-150" dirty="0"/>
              <a:t>과 </a:t>
            </a:r>
            <a:r>
              <a:rPr lang="ko-KR" altLang="en-US" sz="2800" b="1" spc="-150" dirty="0">
                <a:solidFill>
                  <a:srgbClr val="7030A0"/>
                </a:solidFill>
              </a:rPr>
              <a:t>대안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C4B70FD7-647A-25C2-89C2-0D53F29BFC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291530"/>
              </p:ext>
            </p:extLst>
          </p:nvPr>
        </p:nvGraphicFramePr>
        <p:xfrm>
          <a:off x="-180528" y="1152128"/>
          <a:ext cx="1029714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21EB62-D9EA-6F5F-7AD9-66D420597A5A}"/>
              </a:ext>
            </a:extLst>
          </p:cNvPr>
          <p:cNvSpPr txBox="1"/>
          <p:nvPr/>
        </p:nvSpPr>
        <p:spPr>
          <a:xfrm rot="517295">
            <a:off x="511728" y="1968519"/>
            <a:ext cx="264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13" dirty="0">
                <a:solidFill>
                  <a:srgbClr val="7030A0"/>
                </a:solidFill>
              </a:rPr>
              <a:t>자본과 정부의 방향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85FB4-28D4-F092-E4FA-C7C945D71D92}"/>
              </a:ext>
            </a:extLst>
          </p:cNvPr>
          <p:cNvSpPr txBox="1"/>
          <p:nvPr/>
        </p:nvSpPr>
        <p:spPr>
          <a:xfrm rot="457999">
            <a:off x="6362268" y="2572783"/>
            <a:ext cx="231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>
                <a:solidFill>
                  <a:srgbClr val="7030A0"/>
                </a:solidFill>
              </a:rPr>
              <a:t>기후정의 </a:t>
            </a:r>
            <a:r>
              <a:rPr lang="ko-KR" altLang="en-US" sz="2400" b="1" dirty="0">
                <a:solidFill>
                  <a:srgbClr val="7030A0"/>
                </a:solidFill>
              </a:rPr>
              <a:t>대안</a:t>
            </a:r>
          </a:p>
        </p:txBody>
      </p:sp>
    </p:spTree>
    <p:extLst>
      <p:ext uri="{BB962C8B-B14F-4D97-AF65-F5344CB8AC3E}">
        <p14:creationId xmlns:p14="http://schemas.microsoft.com/office/powerpoint/2010/main" val="3962083697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1153852" y="2060848"/>
            <a:ext cx="6836296" cy="1500187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+mj-ea"/>
                <a:ea typeface="+mj-ea"/>
              </a:rPr>
              <a:t>추가 자료</a:t>
            </a:r>
          </a:p>
        </p:txBody>
      </p:sp>
    </p:spTree>
    <p:extLst>
      <p:ext uri="{BB962C8B-B14F-4D97-AF65-F5344CB8AC3E}">
        <p14:creationId xmlns:p14="http://schemas.microsoft.com/office/powerpoint/2010/main" val="1532459894"/>
      </p:ext>
    </p:extLst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D6BC84-FEA5-8444-0E2B-60537478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35" y="188640"/>
            <a:ext cx="7886700" cy="537791"/>
          </a:xfrm>
        </p:spPr>
        <p:txBody>
          <a:bodyPr>
            <a:normAutofit fontScale="90000"/>
          </a:bodyPr>
          <a:lstStyle/>
          <a:p>
            <a:r>
              <a:rPr lang="ko-KR" altLang="en-US" sz="3000" b="1" dirty="0"/>
              <a:t>민간과 분산을 통한 전환</a:t>
            </a:r>
            <a:r>
              <a:rPr lang="en-US" altLang="ko-KR" sz="3000" b="1" dirty="0"/>
              <a:t>?</a:t>
            </a:r>
            <a:r>
              <a:rPr lang="ko-KR" altLang="en-US" sz="3000" b="1" dirty="0"/>
              <a:t> 재생에너지 전환의 신화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BE256A-841D-8B7E-7A2B-E6F71FFED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민간부문은 신속한 재생에너지 전환을 주도하지 못함 </a:t>
            </a:r>
            <a:r>
              <a:rPr lang="en-US" altLang="ko-KR" sz="2000" dirty="0">
                <a:solidFill>
                  <a:srgbClr val="7030A0"/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rgbClr val="7030A0"/>
                </a:solidFill>
                <a:latin typeface="+mn-ea"/>
              </a:rPr>
              <a:t>→한국 공공부문이 못하는 까닭은</a:t>
            </a:r>
            <a:r>
              <a:rPr lang="en-US" altLang="ko-KR" sz="2000" dirty="0">
                <a:solidFill>
                  <a:srgbClr val="7030A0"/>
                </a:solidFill>
                <a:latin typeface="+mn-ea"/>
              </a:rPr>
              <a:t>?</a:t>
            </a:r>
            <a:r>
              <a:rPr lang="ko-KR" altLang="en-US" sz="2000" dirty="0">
                <a:solidFill>
                  <a:srgbClr val="7030A0"/>
                </a:solidFill>
                <a:latin typeface="+mn-ea"/>
              </a:rPr>
              <a:t> 정부 민간자본 지원과 공공기관 부채 관리</a:t>
            </a:r>
            <a:r>
              <a:rPr lang="en-US" altLang="ko-KR" sz="2000" dirty="0">
                <a:solidFill>
                  <a:srgbClr val="7030A0"/>
                </a:solidFill>
                <a:latin typeface="+mn-ea"/>
              </a:rPr>
              <a:t>)</a:t>
            </a: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- 2022</a:t>
            </a:r>
            <a:r>
              <a:rPr lang="ko-KR" altLang="en-US" sz="1600" dirty="0">
                <a:latin typeface="+mn-ea"/>
              </a:rPr>
              <a:t>년 재생에너지 투자는 사상 최대인 </a:t>
            </a:r>
            <a:r>
              <a:rPr lang="en-US" altLang="ko-KR" sz="1600" dirty="0">
                <a:latin typeface="+mn-ea"/>
              </a:rPr>
              <a:t>5000</a:t>
            </a:r>
            <a:r>
              <a:rPr lang="ko-KR" altLang="en-US" sz="1600" dirty="0">
                <a:latin typeface="+mn-ea"/>
              </a:rPr>
              <a:t>억 달러에 달했으나 </a:t>
            </a:r>
            <a:r>
              <a:rPr lang="en-US" altLang="ko-KR" sz="1600" dirty="0">
                <a:latin typeface="+mn-ea"/>
              </a:rPr>
              <a:t>1.5</a:t>
            </a:r>
            <a:r>
              <a:rPr lang="ko-KR" altLang="en-US" sz="1600" dirty="0">
                <a:latin typeface="+mn-ea"/>
              </a:rPr>
              <a:t>도씨 목표에 필요한 투자의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분에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에도 미치지 못함</a:t>
            </a:r>
            <a:endParaRPr lang="en-US" altLang="ko-KR" sz="1600" dirty="0">
              <a:latin typeface="+mn-ea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지금까지 재생에너지에 대한 민간 투자는 공적 자금의 지원에 의존</a:t>
            </a:r>
            <a:endParaRPr lang="en-US" altLang="ko-KR" sz="1600" dirty="0">
              <a:latin typeface="+mn-ea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공공이 민간자본을 지원하는 모델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혼합금융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에서 정의로운 전환은 뒷전으로 밀려나고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민간자본의 수익성이 우선시 됨</a:t>
            </a:r>
            <a:endParaRPr lang="en-US" altLang="ko-KR" sz="1600" dirty="0">
              <a:latin typeface="+mn-ea"/>
            </a:endParaRPr>
          </a:p>
          <a:p>
            <a:pPr marL="342900" lvl="1" indent="0">
              <a:lnSpc>
                <a:spcPct val="110000"/>
              </a:lnSpc>
              <a:buNone/>
            </a:pPr>
            <a:endParaRPr lang="en-US" altLang="ko-KR" sz="700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분산형 에너지 중심으로 에너지 시스템을 민주화하고 </a:t>
            </a:r>
            <a:r>
              <a:rPr lang="ko-KR" altLang="en-US" sz="2000" dirty="0" err="1">
                <a:latin typeface="+mn-ea"/>
              </a:rPr>
              <a:t>탈탄소화하는</a:t>
            </a:r>
            <a:r>
              <a:rPr lang="ko-KR" altLang="en-US" sz="2000" dirty="0">
                <a:latin typeface="+mn-ea"/>
              </a:rPr>
              <a:t> 것은 한계가 있음 </a:t>
            </a:r>
            <a:r>
              <a:rPr lang="en-US" altLang="ko-KR" sz="2000" dirty="0">
                <a:solidFill>
                  <a:srgbClr val="7030A0"/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rgbClr val="7030A0"/>
                </a:solidFill>
                <a:latin typeface="+mn-ea"/>
              </a:rPr>
              <a:t>→한국에서 분산에너지특별법을 통한 전력산업 민영화</a:t>
            </a:r>
            <a:r>
              <a:rPr lang="en-US" altLang="ko-KR" sz="2000" dirty="0">
                <a:solidFill>
                  <a:srgbClr val="7030A0"/>
                </a:solidFill>
                <a:latin typeface="+mn-ea"/>
              </a:rPr>
              <a:t>)</a:t>
            </a:r>
            <a:endParaRPr lang="en-US" altLang="ko-KR" sz="2000" dirty="0">
              <a:latin typeface="+mn-ea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협동조합이나 지자체 공기업과 같은 공공적인 분산형 기획은 자유화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민영화된 시장 환경에서 확산에 어려움을 겪고 있음</a:t>
            </a:r>
            <a:endParaRPr lang="en-US" altLang="ko-KR" sz="1600" dirty="0">
              <a:latin typeface="+mn-ea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분산형 에너지 실험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특히 투자 참여형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은 참여할 자금과 여유가 없는 사람을 배제함</a:t>
            </a:r>
            <a:endParaRPr lang="en-US" altLang="ko-KR" sz="1600" dirty="0">
              <a:latin typeface="+mn-ea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분산형 에너지 시스템만으로 에너지 전환 수요를 충족시키긴 어려움</a:t>
            </a:r>
            <a:endParaRPr lang="en-US" altLang="ko-KR" sz="1600" dirty="0">
              <a:latin typeface="+mn-ea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에너지 전환을 위해서는 다양한 규모의 계획과 조정이 필요하고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국가적 차원이 중요</a:t>
            </a:r>
            <a:endParaRPr lang="en-US" altLang="ko-KR" sz="1600" dirty="0">
              <a:latin typeface="+mn-ea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모든 지리적 규모에서 전면적 공영화와 민주화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공공협력이 필요</a:t>
            </a:r>
            <a:endParaRPr lang="en-US" altLang="ko-KR" sz="1600" dirty="0">
              <a:latin typeface="+mn-ea"/>
            </a:endParaRPr>
          </a:p>
          <a:p>
            <a:pPr marL="342900" lvl="1" indent="0">
              <a:lnSpc>
                <a:spcPct val="110000"/>
              </a:lnSpc>
              <a:buNone/>
            </a:pPr>
            <a:endParaRPr lang="en-US" altLang="ko-KR" sz="700" dirty="0">
              <a:latin typeface="+mn-ea"/>
            </a:endParaRPr>
          </a:p>
          <a:p>
            <a:pPr marL="62865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200" i="0" dirty="0">
                <a:solidFill>
                  <a:srgbClr val="241E1D"/>
                </a:solidFill>
                <a:effectLst/>
                <a:latin typeface="+mn-ea"/>
              </a:rPr>
              <a:t>Energy Transition </a:t>
            </a:r>
            <a:r>
              <a:rPr lang="en-US" altLang="ko-KR" sz="1200" i="0" dirty="0" err="1">
                <a:solidFill>
                  <a:srgbClr val="241E1D"/>
                </a:solidFill>
                <a:effectLst/>
                <a:latin typeface="+mn-ea"/>
              </a:rPr>
              <a:t>Mythbusters</a:t>
            </a:r>
            <a:endParaRPr lang="en-US" altLang="ko-KR" sz="1200" i="0" dirty="0">
              <a:solidFill>
                <a:srgbClr val="241E1D"/>
              </a:solidFill>
              <a:effectLst/>
              <a:latin typeface="+mn-ea"/>
            </a:endParaRPr>
          </a:p>
          <a:p>
            <a:pPr marL="62865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200" i="0" dirty="0">
                <a:solidFill>
                  <a:srgbClr val="241E1D"/>
                </a:solidFill>
                <a:effectLst/>
                <a:latin typeface="+mn-ea"/>
              </a:rPr>
              <a:t> </a:t>
            </a:r>
            <a:r>
              <a:rPr lang="en-US" altLang="ko-KR" sz="1200" dirty="0">
                <a:latin typeface="+mn-ea"/>
                <a:hlinkClick r:id="rId2"/>
              </a:rPr>
              <a:t>https://www.tni.org/en/publication/energy-transition-mythbusters</a:t>
            </a: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9942510"/>
      </p:ext>
    </p:extLst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F4D2EA-8A4E-0E15-1B75-ED3DA48E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617696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위험제거 국가와 월스트리트 컨센서스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25368D-C434-E9D8-41D6-FC6C5B2C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0992"/>
            <a:ext cx="7886700" cy="35560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sz="2000" dirty="0"/>
              <a:t>영국의 비판적 금융경제학자 </a:t>
            </a:r>
            <a:r>
              <a:rPr lang="en-US" altLang="ko-KR" sz="2000" dirty="0"/>
              <a:t>Daniela Gabor</a:t>
            </a:r>
            <a:r>
              <a:rPr lang="ko-KR" altLang="en-US" sz="2000" dirty="0"/>
              <a:t>는 최근 녹색자본주의 국가의 특징을 </a:t>
            </a:r>
            <a:r>
              <a:rPr lang="ko-KR" altLang="en-US" sz="2000" b="1" dirty="0">
                <a:solidFill>
                  <a:srgbClr val="7030A0"/>
                </a:solidFill>
              </a:rPr>
              <a:t>위험제거 국가</a:t>
            </a:r>
            <a:r>
              <a:rPr lang="en-US" altLang="ko-KR" sz="2000" b="1" dirty="0">
                <a:solidFill>
                  <a:srgbClr val="7030A0"/>
                </a:solidFill>
              </a:rPr>
              <a:t>(de-risking state)</a:t>
            </a:r>
            <a:r>
              <a:rPr lang="ko-KR" altLang="en-US" sz="2000" dirty="0"/>
              <a:t>로 포착</a:t>
            </a:r>
            <a:r>
              <a:rPr lang="en-US" altLang="ko-KR" sz="2000" dirty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2000" dirty="0"/>
              <a:t>위험제거 국가는 재생에너지 등 녹색산업에 대한 사적 투자를 확대하고 투자 위험을 줄이는 데 주력함으로써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ko-KR" altLang="en-US" sz="2000" b="1" dirty="0">
                <a:solidFill>
                  <a:srgbClr val="7030A0"/>
                </a:solidFill>
              </a:rPr>
              <a:t>사적 인프라 자본의 권력을 강화</a:t>
            </a:r>
            <a:r>
              <a:rPr lang="ko-KR" altLang="en-US" sz="2000" dirty="0"/>
              <a:t>함</a:t>
            </a:r>
            <a:endParaRPr lang="en-US" altLang="ko-KR" sz="2000" dirty="0"/>
          </a:p>
          <a:p>
            <a:pPr>
              <a:lnSpc>
                <a:spcPct val="110000"/>
              </a:lnSpc>
            </a:pPr>
            <a:r>
              <a:rPr lang="ko-KR" altLang="en-US" sz="2000" b="1" dirty="0" err="1">
                <a:solidFill>
                  <a:srgbClr val="7030A0"/>
                </a:solidFill>
              </a:rPr>
              <a:t>투자성</a:t>
            </a:r>
            <a:r>
              <a:rPr lang="en-US" altLang="ko-KR" sz="2000" b="1" dirty="0">
                <a:solidFill>
                  <a:srgbClr val="7030A0"/>
                </a:solidFill>
              </a:rPr>
              <a:t>(</a:t>
            </a:r>
            <a:r>
              <a:rPr lang="en-US" altLang="ko-KR" sz="2000" b="1" dirty="0" err="1">
                <a:solidFill>
                  <a:srgbClr val="7030A0"/>
                </a:solidFill>
              </a:rPr>
              <a:t>investability</a:t>
            </a:r>
            <a:r>
              <a:rPr lang="en-US" altLang="ko-KR" sz="2000" b="1" dirty="0">
                <a:solidFill>
                  <a:srgbClr val="7030A0"/>
                </a:solidFill>
              </a:rPr>
              <a:t>) </a:t>
            </a:r>
            <a:r>
              <a:rPr lang="ko-KR" altLang="en-US" sz="2000" b="1" dirty="0">
                <a:solidFill>
                  <a:srgbClr val="7030A0"/>
                </a:solidFill>
              </a:rPr>
              <a:t>창출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또는 </a:t>
            </a:r>
            <a:r>
              <a:rPr lang="en-US" altLang="ko-KR" sz="1000" b="1" dirty="0">
                <a:latin typeface="se-nanumgothic"/>
              </a:rPr>
              <a:t>bankability, </a:t>
            </a:r>
            <a:r>
              <a:rPr lang="ko-KR" altLang="en-US" sz="1000" b="1" dirty="0">
                <a:latin typeface="se-nanumgothic"/>
              </a:rPr>
              <a:t>금융 적합성</a:t>
            </a:r>
            <a:r>
              <a:rPr lang="en-US" altLang="ko-KR" sz="1000" b="1" dirty="0"/>
              <a:t>)</a:t>
            </a:r>
            <a:r>
              <a:rPr lang="ko-KR" altLang="en-US" sz="2000" dirty="0"/>
              <a:t>이 모든 영역에서 강력한 정치경제 논리로 작동하면서 사적 자본 우위의 국가</a:t>
            </a:r>
            <a:r>
              <a:rPr lang="en-US" altLang="ko-KR" sz="2000" dirty="0"/>
              <a:t>-</a:t>
            </a:r>
            <a:r>
              <a:rPr lang="ko-KR" altLang="en-US" sz="2000" dirty="0"/>
              <a:t>자본 관계가 심화됨</a:t>
            </a:r>
            <a:r>
              <a:rPr lang="en-US" altLang="ko-KR" sz="2000" dirty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2000" b="1" dirty="0">
                <a:solidFill>
                  <a:srgbClr val="7030A0"/>
                </a:solidFill>
              </a:rPr>
              <a:t>사적 금융 중심의 전환 기획</a:t>
            </a:r>
            <a:r>
              <a:rPr lang="ko-KR" altLang="en-US" sz="2000" dirty="0"/>
              <a:t>은 이러한 과정 속에서 도드라지는 현상으로</a:t>
            </a:r>
            <a:r>
              <a:rPr lang="en-US" altLang="ko-KR" sz="2000" dirty="0"/>
              <a:t>,</a:t>
            </a:r>
            <a:r>
              <a:rPr lang="ko-KR" altLang="en-US" sz="2000" dirty="0"/>
              <a:t> 이를 </a:t>
            </a:r>
            <a:r>
              <a:rPr lang="en-US" altLang="ko-KR" sz="2000" dirty="0"/>
              <a:t>‘</a:t>
            </a:r>
            <a:r>
              <a:rPr lang="ko-KR" altLang="en-US" sz="2000" b="1" dirty="0">
                <a:solidFill>
                  <a:srgbClr val="7030A0"/>
                </a:solidFill>
              </a:rPr>
              <a:t>월스트리트 컨센서스</a:t>
            </a:r>
            <a:r>
              <a:rPr lang="en-US" altLang="ko-KR" sz="2000" dirty="0"/>
              <a:t>’</a:t>
            </a:r>
            <a:r>
              <a:rPr lang="ko-KR" altLang="en-US" sz="2000" dirty="0"/>
              <a:t>라고 할 수 있음</a:t>
            </a:r>
            <a:endParaRPr lang="en-US" altLang="ko-KR" sz="2000" dirty="0"/>
          </a:p>
          <a:p>
            <a:pPr>
              <a:lnSpc>
                <a:spcPct val="110000"/>
              </a:lnSpc>
            </a:pPr>
            <a:r>
              <a:rPr lang="ko-KR" altLang="en-US" sz="2000" dirty="0"/>
              <a:t>한국 정부의 </a:t>
            </a:r>
            <a:r>
              <a:rPr lang="en-US" altLang="ko-KR" sz="2000" dirty="0"/>
              <a:t>‘</a:t>
            </a:r>
            <a:r>
              <a:rPr lang="ko-KR" altLang="en-US" sz="2000" b="1" dirty="0">
                <a:solidFill>
                  <a:srgbClr val="7030A0"/>
                </a:solidFill>
              </a:rPr>
              <a:t>마중물론</a:t>
            </a:r>
            <a:r>
              <a:rPr lang="en-US" altLang="ko-KR" sz="2000" dirty="0"/>
              <a:t>’</a:t>
            </a:r>
            <a:r>
              <a:rPr lang="ko-KR" altLang="en-US" sz="2000" dirty="0"/>
              <a:t>에는 이러한 위험제거 국가의 논리가 핵심적으로 포함되어 있으며</a:t>
            </a:r>
            <a:r>
              <a:rPr lang="en-US" altLang="ko-KR" sz="2000" dirty="0"/>
              <a:t>,</a:t>
            </a:r>
            <a:r>
              <a:rPr lang="ko-KR" altLang="en-US" sz="2000" dirty="0"/>
              <a:t> 최근 대형 재생에너지 사업도 그러함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7971269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524" y="242006"/>
            <a:ext cx="8568952" cy="490067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latin typeface="+mj-ea"/>
                <a:ea typeface="+mj-ea"/>
                <a:cs typeface="+mj-cs"/>
                <a:sym typeface="KoPub돋움체 Bold"/>
              </a:rPr>
              <a:t>IPCC</a:t>
            </a:r>
            <a:r>
              <a:rPr lang="ko-KR" altLang="en-US" sz="2800" b="1" dirty="0">
                <a:latin typeface="+mj-ea"/>
                <a:ea typeface="+mj-ea"/>
                <a:cs typeface="+mj-cs"/>
                <a:sym typeface="KoPub돋움체 Bold"/>
              </a:rPr>
              <a:t>와 </a:t>
            </a:r>
            <a:r>
              <a:rPr lang="en-US" altLang="ko-KR" sz="2800" b="1" dirty="0">
                <a:latin typeface="+mj-ea"/>
                <a:ea typeface="+mj-ea"/>
                <a:cs typeface="+mj-cs"/>
                <a:sym typeface="KoPub돋움체 Bold"/>
              </a:rPr>
              <a:t>UNEP, “</a:t>
            </a:r>
            <a:r>
              <a:rPr lang="ko-KR" altLang="en-US" sz="2800" b="1" dirty="0">
                <a:latin typeface="+mj-ea"/>
                <a:ea typeface="+mj-ea"/>
                <a:cs typeface="+mj-cs"/>
                <a:sym typeface="KoPub돋움체 Bold"/>
              </a:rPr>
              <a:t>기후위기</a:t>
            </a:r>
            <a:r>
              <a:rPr lang="en-US" altLang="ko-KR" sz="2800" b="1" dirty="0">
                <a:latin typeface="+mj-ea"/>
                <a:ea typeface="+mj-ea"/>
                <a:cs typeface="+mj-cs"/>
                <a:sym typeface="KoPub돋움체 Bold"/>
              </a:rPr>
              <a:t>, </a:t>
            </a:r>
            <a:r>
              <a:rPr lang="ko-KR" altLang="en-US" sz="2800" b="1" dirty="0">
                <a:latin typeface="+mj-ea"/>
                <a:ea typeface="+mj-ea"/>
                <a:cs typeface="+mj-cs"/>
                <a:sym typeface="KoPub돋움체 Bold"/>
              </a:rPr>
              <a:t>기회는 빠르게 사라지고 있다</a:t>
            </a:r>
            <a:r>
              <a:rPr lang="en-US" altLang="ko-KR" sz="2800" b="1" dirty="0">
                <a:latin typeface="+mj-ea"/>
                <a:ea typeface="+mj-ea"/>
                <a:cs typeface="+mj-cs"/>
                <a:sym typeface="KoPub돋움체 Bold"/>
              </a:rPr>
              <a:t>” </a:t>
            </a:r>
            <a:endParaRPr lang="ko-KR" altLang="en-US" sz="2800" b="1" dirty="0">
              <a:latin typeface="+mj-ea"/>
              <a:ea typeface="+mj-ea"/>
              <a:cs typeface="+mj-cs"/>
              <a:sym typeface="KoPub돋움체 Bold"/>
            </a:endParaRPr>
          </a:p>
        </p:txBody>
      </p:sp>
      <p:grpSp>
        <p:nvGrpSpPr>
          <p:cNvPr id="3" name="그룹 31"/>
          <p:cNvGrpSpPr/>
          <p:nvPr/>
        </p:nvGrpSpPr>
        <p:grpSpPr>
          <a:xfrm>
            <a:off x="413642" y="4221088"/>
            <a:ext cx="4608512" cy="2354491"/>
            <a:chOff x="4211960" y="1052736"/>
            <a:chExt cx="4608512" cy="2354491"/>
          </a:xfrm>
        </p:grpSpPr>
        <p:pic>
          <p:nvPicPr>
            <p:cNvPr id="3074" name="Picture 2" descr="Climate change 2021: the physical science basis (AR6) | PreventionWe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1574898"/>
              <a:ext cx="1296144" cy="172906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211960" y="1124744"/>
              <a:ext cx="15841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+mj-ea"/>
                  <a:ea typeface="+mj-ea"/>
                </a:rPr>
                <a:t>6</a:t>
              </a:r>
              <a:r>
                <a:rPr lang="ko-KR" altLang="en-US" sz="1400" dirty="0">
                  <a:latin typeface="+mj-ea"/>
                  <a:ea typeface="+mj-ea"/>
                </a:rPr>
                <a:t>차 보고서</a:t>
              </a:r>
              <a:endParaRPr lang="en-US" altLang="ko-KR" sz="1400" dirty="0">
                <a:latin typeface="+mj-ea"/>
                <a:ea typeface="+mj-ea"/>
              </a:endParaRPr>
            </a:p>
            <a:p>
              <a:pPr algn="ctr"/>
              <a:r>
                <a:rPr lang="en-US" altLang="ko-KR" sz="1100" dirty="0"/>
                <a:t>(</a:t>
              </a:r>
              <a:r>
                <a:rPr lang="ko-KR" altLang="en-US" sz="1100" dirty="0"/>
                <a:t>그룹 </a:t>
              </a:r>
              <a:r>
                <a:rPr lang="en-US" altLang="ko-KR" sz="1100" dirty="0"/>
                <a:t>1 </a:t>
              </a:r>
              <a:r>
                <a:rPr lang="ko-KR" altLang="en-US" sz="1100" dirty="0"/>
                <a:t>보고서</a:t>
              </a:r>
              <a:r>
                <a:rPr lang="en-US" altLang="ko-KR" sz="1100" dirty="0"/>
                <a:t>: 2021)</a:t>
              </a:r>
              <a:endParaRPr lang="ko-KR" altLang="en-US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24128" y="1052736"/>
              <a:ext cx="3096344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spc="-150" dirty="0"/>
                <a:t>“인간에 의한 기후변화는 이미 전 세계 모든 곳에서 많은 극한기상 및 극한기후에 영향을 미치고 있다” </a:t>
              </a:r>
              <a:endParaRPr lang="en-US" altLang="ko-KR" sz="1400" spc="-150" dirty="0"/>
            </a:p>
            <a:p>
              <a:pPr marL="180975" indent="-180975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spc="-150" dirty="0"/>
                <a:t>“향후 </a:t>
              </a:r>
              <a:r>
                <a:rPr lang="ko-KR" altLang="en-US" sz="1400" spc="-150" dirty="0" err="1"/>
                <a:t>몇십년</a:t>
              </a:r>
              <a:r>
                <a:rPr lang="ko-KR" altLang="en-US" sz="1400" spc="-150" dirty="0"/>
                <a:t> 동안 이산화탄소와 기타 온실가스 배출량이 극적으로 감소하지 않는 한 </a:t>
              </a:r>
              <a:r>
                <a:rPr lang="en-US" altLang="ko-KR" sz="1400" spc="-150" dirty="0"/>
                <a:t>21</a:t>
              </a:r>
              <a:r>
                <a:rPr lang="ko-KR" altLang="en-US" sz="1400" spc="-150" dirty="0"/>
                <a:t>세기 안에 지구온도가</a:t>
              </a:r>
              <a:r>
                <a:rPr lang="en-US" altLang="ko-KR" sz="1400" spc="-150" dirty="0"/>
                <a:t> 1.5</a:t>
              </a:r>
              <a:r>
                <a:rPr lang="ko-KR" altLang="en-US" sz="1400" spc="-150" dirty="0"/>
                <a:t>도와 </a:t>
              </a:r>
              <a:r>
                <a:rPr lang="en-US" altLang="ko-KR" sz="1400" spc="-150" dirty="0"/>
                <a:t>2</a:t>
              </a:r>
              <a:r>
                <a:rPr lang="ko-KR" altLang="en-US" sz="1400" spc="-150" dirty="0"/>
                <a:t>도</a:t>
              </a:r>
              <a:r>
                <a:rPr lang="en-US" altLang="ko-KR" sz="1400" spc="-150" dirty="0"/>
                <a:t>(</a:t>
              </a:r>
              <a:r>
                <a:rPr lang="ko-KR" altLang="en-US" sz="1400" spc="-150" dirty="0"/>
                <a:t>상승</a:t>
              </a:r>
              <a:r>
                <a:rPr lang="en-US" altLang="ko-KR" sz="1400" spc="-150" dirty="0"/>
                <a:t>)</a:t>
              </a:r>
              <a:r>
                <a:rPr lang="ko-KR" altLang="en-US" sz="1400" spc="-150" dirty="0"/>
                <a:t>를 넘어설 것이다”</a:t>
              </a:r>
              <a:endParaRPr lang="ko-KR" altLang="en-US" spc="-150" dirty="0"/>
            </a:p>
          </p:txBody>
        </p:sp>
      </p:grpSp>
      <p:cxnSp>
        <p:nvCxnSpPr>
          <p:cNvPr id="26" name="직선 연결선 25"/>
          <p:cNvCxnSpPr/>
          <p:nvPr/>
        </p:nvCxnSpPr>
        <p:spPr>
          <a:xfrm>
            <a:off x="5220072" y="2204864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0"/>
          <p:cNvGrpSpPr/>
          <p:nvPr/>
        </p:nvGrpSpPr>
        <p:grpSpPr>
          <a:xfrm>
            <a:off x="485650" y="1136023"/>
            <a:ext cx="4662414" cy="2909606"/>
            <a:chOff x="4374082" y="3810735"/>
            <a:chExt cx="4662414" cy="2677933"/>
          </a:xfrm>
        </p:grpSpPr>
        <p:sp>
          <p:nvSpPr>
            <p:cNvPr id="21" name="직사각형 20"/>
            <p:cNvSpPr/>
            <p:nvPr/>
          </p:nvSpPr>
          <p:spPr>
            <a:xfrm>
              <a:off x="4374082" y="3810735"/>
              <a:ext cx="3078238" cy="261316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"</a:t>
              </a:r>
              <a:r>
                <a:rPr lang="ko-KR" altLang="en-US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과학적 근거는 명백하다</a:t>
              </a:r>
              <a:r>
                <a:rPr lang="en-US" altLang="ko-KR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. </a:t>
              </a:r>
              <a:r>
                <a:rPr lang="ko-KR" altLang="en-US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기후변화는 인간 삶과 지구 건강에 위협이다</a:t>
              </a:r>
              <a:r>
                <a:rPr lang="en-US" altLang="ko-KR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. </a:t>
              </a:r>
              <a:r>
                <a:rPr lang="ko-KR" altLang="en-US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전 세계적으로 합심한 행동이 조금이라도 늦어진다면</a:t>
              </a:r>
              <a:r>
                <a:rPr lang="en-US" altLang="ko-KR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,</a:t>
              </a:r>
              <a:r>
                <a:rPr lang="ko-KR" altLang="en-US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 생존 가능한 미래를 지킬 기회를 놓치게 될 것이다</a:t>
              </a:r>
              <a:r>
                <a:rPr lang="en-US" altLang="ko-KR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. </a:t>
              </a:r>
              <a:r>
                <a:rPr lang="ko-KR" altLang="en-US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기회는 빠르게 사라지고 있다</a:t>
              </a:r>
              <a:r>
                <a:rPr lang="en-US" altLang="ko-KR" sz="1700" spc="-150" dirty="0">
                  <a:solidFill>
                    <a:srgbClr val="0070C0"/>
                  </a:solidFill>
                  <a:latin typeface="KoPub바탕체 Bold" pitchFamily="2" charset="-127"/>
                  <a:ea typeface="KoPub바탕체 Bold" pitchFamily="2" charset="-127"/>
                </a:rPr>
                <a:t>”</a:t>
              </a:r>
              <a:endParaRPr lang="ko-KR" altLang="en-US" sz="1700" spc="-150" dirty="0">
                <a:solidFill>
                  <a:srgbClr val="0070C0"/>
                </a:solidFill>
                <a:latin typeface="KoPub바탕체 Bold" pitchFamily="2" charset="-127"/>
                <a:ea typeface="KoPub바탕체 Bold" pitchFamily="2" charset="-127"/>
              </a:endParaRPr>
            </a:p>
          </p:txBody>
        </p:sp>
        <p:pic>
          <p:nvPicPr>
            <p:cNvPr id="3082" name="Picture 10" descr="https://www.ipcc.ch/site/assets/uploads/2018/11/20170109_HansOttoPoertner_IPCC_005s_KerstinRolfes-200x3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3933056"/>
              <a:ext cx="1080120" cy="1620180"/>
            </a:xfrm>
            <a:prstGeom prst="rect">
              <a:avLst/>
            </a:prstGeom>
            <a:noFill/>
          </p:spPr>
        </p:pic>
        <p:sp>
          <p:nvSpPr>
            <p:cNvPr id="28" name="직사각형 27"/>
            <p:cNvSpPr/>
            <p:nvPr/>
          </p:nvSpPr>
          <p:spPr>
            <a:xfrm>
              <a:off x="7380312" y="5842337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err="1">
                  <a:latin typeface="+mn-ea"/>
                </a:rPr>
                <a:t>한스</a:t>
              </a:r>
              <a:r>
                <a:rPr lang="ko-KR" altLang="en-US" sz="1200" dirty="0">
                  <a:latin typeface="+mn-ea"/>
                </a:rPr>
                <a:t> 오토 </a:t>
              </a:r>
              <a:r>
                <a:rPr lang="ko-KR" altLang="en-US" sz="1200" dirty="0" err="1">
                  <a:latin typeface="+mn-ea"/>
                </a:rPr>
                <a:t>포르트너</a:t>
              </a:r>
              <a:r>
                <a:rPr lang="en-US" altLang="ko-KR" sz="1200" dirty="0">
                  <a:latin typeface="+mn-ea"/>
                </a:rPr>
                <a:t>(Hans-Otto </a:t>
              </a:r>
              <a:r>
                <a:rPr lang="en-US" altLang="ko-KR" sz="1200" dirty="0" err="1">
                  <a:latin typeface="+mn-ea"/>
                </a:rPr>
                <a:t>Pörtner</a:t>
              </a:r>
              <a:r>
                <a:rPr lang="en-US" altLang="ko-KR" sz="1200" dirty="0">
                  <a:latin typeface="+mn-ea"/>
                </a:rPr>
                <a:t>)</a:t>
              </a:r>
            </a:p>
            <a:p>
              <a:pPr algn="ctr"/>
              <a:r>
                <a:rPr lang="en-US" altLang="ko-KR" sz="1200" dirty="0">
                  <a:latin typeface="+mn-ea"/>
                </a:rPr>
                <a:t>IPCC </a:t>
              </a:r>
              <a:r>
                <a:rPr lang="ko-KR" altLang="en-US" sz="1200" dirty="0">
                  <a:latin typeface="+mn-ea"/>
                </a:rPr>
                <a:t>제</a:t>
              </a:r>
              <a:r>
                <a:rPr lang="en-US" altLang="ko-KR" sz="1200" dirty="0">
                  <a:latin typeface="+mn-ea"/>
                </a:rPr>
                <a:t>2</a:t>
              </a:r>
              <a:r>
                <a:rPr lang="ko-KR" altLang="en-US" sz="1200" dirty="0">
                  <a:latin typeface="+mn-ea"/>
                </a:rPr>
                <a:t>그룹 공동의장 </a:t>
              </a:r>
              <a:endParaRPr lang="en-US" altLang="ko-KR" sz="1200" dirty="0">
                <a:latin typeface="+mn-ea"/>
              </a:endParaRPr>
            </a:p>
          </p:txBody>
        </p:sp>
      </p:grpSp>
      <p:pic>
        <p:nvPicPr>
          <p:cNvPr id="19" name="Picture 4" descr="Cover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84784"/>
            <a:ext cx="1728192" cy="2445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직사각형 21"/>
          <p:cNvSpPr/>
          <p:nvPr/>
        </p:nvSpPr>
        <p:spPr>
          <a:xfrm>
            <a:off x="5394920" y="4195970"/>
            <a:ext cx="338437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b="1" spc="-150" dirty="0">
                <a:solidFill>
                  <a:srgbClr val="C00000"/>
                </a:solidFill>
                <a:latin typeface="+mn-ea"/>
              </a:rPr>
              <a:t>유엔환경계획 </a:t>
            </a:r>
            <a:r>
              <a:rPr lang="en-US" altLang="ko-KR" sz="1400" b="1" spc="-150" dirty="0">
                <a:solidFill>
                  <a:srgbClr val="C00000"/>
                </a:solidFill>
                <a:latin typeface="+mn-ea"/>
              </a:rPr>
              <a:t>2022</a:t>
            </a:r>
            <a:r>
              <a:rPr lang="ko-KR" altLang="en-US" sz="1400" b="1" spc="-150" dirty="0">
                <a:solidFill>
                  <a:srgbClr val="C00000"/>
                </a:solidFill>
                <a:latin typeface="+mn-ea"/>
              </a:rPr>
              <a:t>년 </a:t>
            </a:r>
            <a:r>
              <a:rPr lang="en-US" altLang="ko-KR" sz="1400" b="1" spc="-150" dirty="0">
                <a:solidFill>
                  <a:srgbClr val="C00000"/>
                </a:solidFill>
                <a:latin typeface="+mn-ea"/>
              </a:rPr>
              <a:t>&lt;</a:t>
            </a:r>
            <a:r>
              <a:rPr lang="ko-KR" altLang="en-US" sz="1400" b="1" spc="-150" dirty="0">
                <a:solidFill>
                  <a:srgbClr val="C00000"/>
                </a:solidFill>
                <a:latin typeface="+mn-ea"/>
              </a:rPr>
              <a:t>배출 격차</a:t>
            </a:r>
            <a:r>
              <a:rPr lang="en-US" altLang="ko-KR" sz="1400" b="1" spc="-150" dirty="0">
                <a:solidFill>
                  <a:srgbClr val="C00000"/>
                </a:solidFill>
                <a:latin typeface="+mn-ea"/>
              </a:rPr>
              <a:t> </a:t>
            </a:r>
            <a:r>
              <a:rPr lang="ko-KR" altLang="en-US" sz="1400" b="1" spc="-150" dirty="0">
                <a:solidFill>
                  <a:srgbClr val="C00000"/>
                </a:solidFill>
                <a:latin typeface="+mn-ea"/>
              </a:rPr>
              <a:t>보고서</a:t>
            </a:r>
            <a:r>
              <a:rPr lang="en-US" altLang="ko-KR" sz="1400" b="1" spc="-150" dirty="0">
                <a:solidFill>
                  <a:srgbClr val="C00000"/>
                </a:solidFill>
                <a:latin typeface="+mn-ea"/>
              </a:rPr>
              <a:t>&gt;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spc="-150" dirty="0">
                <a:latin typeface="+mn-ea"/>
              </a:rPr>
              <a:t>현재 각 나라들이 약속한 바를 다 지켜도 세기말 지구 평균 기온이 </a:t>
            </a:r>
            <a:r>
              <a:rPr lang="en-US" altLang="ko-KR" sz="1400" spc="-150" dirty="0">
                <a:latin typeface="+mn-ea"/>
              </a:rPr>
              <a:t>2.4-2.6</a:t>
            </a:r>
            <a:r>
              <a:rPr lang="ko-KR" altLang="en-US" sz="1400" spc="-150" dirty="0">
                <a:latin typeface="+mn-ea"/>
              </a:rPr>
              <a:t>도 상승 </a:t>
            </a:r>
            <a:endParaRPr lang="en-US" altLang="ko-KR" sz="1400" spc="-150" dirty="0">
              <a:latin typeface="+mn-ea"/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spc="-150" dirty="0">
                <a:latin typeface="+mn-ea"/>
              </a:rPr>
              <a:t>현재 </a:t>
            </a:r>
            <a:r>
              <a:rPr lang="en-US" altLang="ko-KR" sz="1400" spc="-150" dirty="0">
                <a:latin typeface="+mn-ea"/>
              </a:rPr>
              <a:t>"</a:t>
            </a:r>
            <a:r>
              <a:rPr lang="ko-KR" altLang="en-US" sz="1400" spc="-150" dirty="0">
                <a:latin typeface="+mn-ea"/>
              </a:rPr>
              <a:t>그 어디에도 </a:t>
            </a:r>
            <a:r>
              <a:rPr lang="en-US" altLang="ko-KR" sz="1400" spc="-150" dirty="0">
                <a:latin typeface="+mn-ea"/>
              </a:rPr>
              <a:t>1.5</a:t>
            </a:r>
            <a:r>
              <a:rPr lang="ko-KR" altLang="en-US" sz="1400" spc="-150" dirty="0">
                <a:latin typeface="+mn-ea"/>
              </a:rPr>
              <a:t>도로 가는 길은 없다</a:t>
            </a:r>
            <a:r>
              <a:rPr lang="en-US" altLang="ko-KR" sz="1400" spc="-150" dirty="0">
                <a:latin typeface="+mn-ea"/>
              </a:rPr>
              <a:t>“</a:t>
            </a:r>
            <a:r>
              <a:rPr lang="ko-KR" altLang="en-US" sz="1400" spc="-150" dirty="0">
                <a:latin typeface="+mn-ea"/>
              </a:rPr>
              <a:t>고</a:t>
            </a:r>
            <a:r>
              <a:rPr lang="en-US" altLang="ko-KR" sz="1400" spc="-150" dirty="0">
                <a:latin typeface="+mn-ea"/>
              </a:rPr>
              <a:t> </a:t>
            </a:r>
            <a:r>
              <a:rPr lang="ko-KR" altLang="en-US" sz="1400" spc="-150" dirty="0">
                <a:latin typeface="+mn-ea"/>
              </a:rPr>
              <a:t>선언하며</a:t>
            </a:r>
            <a:r>
              <a:rPr lang="en-US" altLang="ko-KR" sz="1400" spc="-150" dirty="0">
                <a:latin typeface="+mn-ea"/>
              </a:rPr>
              <a:t>,</a:t>
            </a:r>
            <a:r>
              <a:rPr lang="ko-KR" altLang="en-US" sz="1400" spc="-150" dirty="0">
                <a:latin typeface="+mn-ea"/>
              </a:rPr>
              <a:t>기후위기의 최악의 영향을 줄이는 유일한 길은 </a:t>
            </a:r>
            <a:r>
              <a:rPr lang="en-US" altLang="ko-KR" sz="1400" spc="-150" dirty="0">
                <a:latin typeface="+mn-ea"/>
              </a:rPr>
              <a:t>“</a:t>
            </a:r>
            <a:r>
              <a:rPr lang="ko-KR" altLang="en-US" sz="1400" spc="-150" dirty="0">
                <a:latin typeface="+mn-ea"/>
              </a:rPr>
              <a:t>사회의 급격한 변혁</a:t>
            </a:r>
            <a:r>
              <a:rPr lang="en-US" altLang="ko-KR" sz="1400" spc="-150" dirty="0">
                <a:latin typeface="+mn-ea"/>
              </a:rPr>
              <a:t>”</a:t>
            </a:r>
            <a:r>
              <a:rPr lang="ko-KR" altLang="en-US" sz="1400" spc="-150" dirty="0">
                <a:latin typeface="+mn-ea"/>
              </a:rPr>
              <a:t>이라고 천명</a:t>
            </a:r>
            <a:r>
              <a:rPr lang="en-US" altLang="ko-KR" sz="1400" spc="-150" dirty="0">
                <a:latin typeface="+mn-ea"/>
              </a:rPr>
              <a:t>.</a:t>
            </a:r>
            <a:endParaRPr lang="ko-KR" altLang="en-US" sz="1400" spc="-150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746682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pc="-150" dirty="0">
                <a:latin typeface="+mn-ea"/>
              </a:rPr>
              <a:t>1.5</a:t>
            </a:r>
            <a:r>
              <a:rPr lang="ko-KR" altLang="en-US" spc="-150" dirty="0">
                <a:latin typeface="+mn-ea"/>
              </a:rPr>
              <a:t>도를 </a:t>
            </a:r>
            <a:endParaRPr lang="en-US" altLang="ko-KR" spc="-15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150" dirty="0">
                <a:latin typeface="+mn-ea"/>
              </a:rPr>
              <a:t>지킬 수 있는 </a:t>
            </a:r>
            <a:endParaRPr lang="en-US" altLang="ko-KR" spc="-15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150" dirty="0">
                <a:latin typeface="+mn-ea"/>
              </a:rPr>
              <a:t>기회의 창이 </a:t>
            </a:r>
            <a:endParaRPr lang="en-US" altLang="ko-KR" spc="-15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150" dirty="0">
                <a:latin typeface="+mn-ea"/>
              </a:rPr>
              <a:t>닫히고 있다</a:t>
            </a:r>
            <a:r>
              <a:rPr lang="en-US" altLang="ko-KR" spc="-150" dirty="0">
                <a:latin typeface="+mn-ea"/>
              </a:rPr>
              <a:t>.</a:t>
            </a:r>
            <a:endParaRPr lang="ko-KR" altLang="en-US" spc="-150" dirty="0">
              <a:latin typeface="+mn-ea"/>
            </a:endParaRPr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47D26D-2902-97CF-E1B0-A36B12A8B450}"/>
              </a:ext>
            </a:extLst>
          </p:cNvPr>
          <p:cNvSpPr txBox="1"/>
          <p:nvPr/>
        </p:nvSpPr>
        <p:spPr>
          <a:xfrm>
            <a:off x="755576" y="6093296"/>
            <a:ext cx="84764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spc="-113" dirty="0"/>
              <a:t>* </a:t>
            </a:r>
            <a:r>
              <a:rPr lang="ko-KR" altLang="en-US" sz="1050" spc="-113" dirty="0" err="1"/>
              <a:t>Daniela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Gabor</a:t>
            </a:r>
            <a:r>
              <a:rPr lang="ko-KR" altLang="en-US" sz="1050" spc="-113" dirty="0"/>
              <a:t>, “</a:t>
            </a:r>
            <a:r>
              <a:rPr lang="ko-KR" altLang="en-US" sz="1050" spc="-113" dirty="0" err="1"/>
              <a:t>Greening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Finance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for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the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Low-carbon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Transition</a:t>
            </a:r>
            <a:r>
              <a:rPr lang="ko-KR" altLang="en-US" sz="1050" spc="-113" dirty="0"/>
              <a:t>,” UNCTAD </a:t>
            </a:r>
            <a:r>
              <a:rPr lang="ko-KR" altLang="en-US" sz="1050" spc="-113" dirty="0" err="1"/>
              <a:t>Intergovernmental</a:t>
            </a:r>
            <a:r>
              <a:rPr lang="ko-KR" altLang="en-US" sz="1050" spc="-113" dirty="0"/>
              <a:t> Group of </a:t>
            </a:r>
            <a:r>
              <a:rPr lang="ko-KR" altLang="en-US" sz="1050" spc="-113" dirty="0" err="1"/>
              <a:t>Experts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on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Financing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for</a:t>
            </a:r>
            <a:r>
              <a:rPr lang="ko-KR" altLang="en-US" sz="1050" spc="-113" dirty="0"/>
              <a:t> </a:t>
            </a:r>
            <a:r>
              <a:rPr lang="ko-KR" altLang="en-US" sz="1050" spc="-113" dirty="0" err="1"/>
              <a:t>Development</a:t>
            </a:r>
            <a:r>
              <a:rPr lang="ko-KR" altLang="en-US" sz="1050" spc="-113" dirty="0"/>
              <a:t>, 5th </a:t>
            </a:r>
            <a:r>
              <a:rPr lang="ko-KR" altLang="en-US" sz="1050" spc="-113" dirty="0" err="1"/>
              <a:t>Session</a:t>
            </a:r>
            <a:r>
              <a:rPr lang="ko-KR" altLang="en-US" sz="1050" spc="-113" dirty="0"/>
              <a:t> (</a:t>
            </a:r>
            <a:r>
              <a:rPr lang="ko-KR" altLang="en-US" sz="1050" spc="-113" dirty="0" err="1"/>
              <a:t>March</a:t>
            </a:r>
            <a:r>
              <a:rPr lang="ko-KR" altLang="en-US" sz="1050" spc="-113" dirty="0"/>
              <a:t> 23, 2022)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AE7B7A33-BDB1-560B-8215-1AC6ACE2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45" y="163327"/>
            <a:ext cx="7886700" cy="617696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사적금융 중심 </a:t>
            </a:r>
            <a:r>
              <a:rPr lang="en-US" altLang="ko-KR" sz="2800" b="1" dirty="0"/>
              <a:t>vs. </a:t>
            </a:r>
            <a:r>
              <a:rPr lang="ko-KR" altLang="en-US" sz="2800" b="1" dirty="0"/>
              <a:t>공공투자 중심 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41C6ABFC-BE56-83E8-390A-05636B31E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79530"/>
      </p:ext>
    </p:extLst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75462E-E777-493F-A9B7-36C38081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1"/>
            <a:ext cx="8064896" cy="658973"/>
          </a:xfrm>
        </p:spPr>
        <p:txBody>
          <a:bodyPr>
            <a:normAutofit/>
          </a:bodyPr>
          <a:lstStyle/>
          <a:p>
            <a:r>
              <a:rPr lang="ko-KR" altLang="en-US" sz="2800" b="1" dirty="0">
                <a:latin typeface="+mj-ea"/>
              </a:rPr>
              <a:t>전력 자유화 모델 재검토</a:t>
            </a:r>
            <a:r>
              <a:rPr lang="en-US" altLang="ko-KR" sz="2800" b="1" dirty="0">
                <a:latin typeface="+mj-ea"/>
              </a:rPr>
              <a:t>: </a:t>
            </a:r>
            <a:r>
              <a:rPr lang="ko-KR" altLang="en-US" sz="2400" b="1" dirty="0">
                <a:latin typeface="+mj-ea"/>
              </a:rPr>
              <a:t>세계은행</a:t>
            </a:r>
            <a:endParaRPr lang="ko-KR" altLang="en-US" sz="2800" b="1" dirty="0">
              <a:latin typeface="+mj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A5A487-E70B-49E1-8EBB-4238504E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1124745"/>
            <a:ext cx="6264696" cy="5616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800" b="1" dirty="0">
                <a:latin typeface="+mn-ea"/>
              </a:rPr>
              <a:t>&lt;</a:t>
            </a:r>
            <a:r>
              <a:rPr lang="ko-KR" altLang="en-US" sz="1800" b="1" dirty="0">
                <a:latin typeface="+mn-ea"/>
              </a:rPr>
              <a:t>개발도상국의 전력 개혁을 재검토하기</a:t>
            </a:r>
            <a:r>
              <a:rPr lang="en-US" altLang="ko-KR" sz="1800" b="1" dirty="0">
                <a:latin typeface="+mn-ea"/>
              </a:rPr>
              <a:t>&gt;</a:t>
            </a:r>
            <a:r>
              <a:rPr lang="ko-KR" altLang="en-US" sz="1800" b="1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(2019) </a:t>
            </a:r>
            <a:r>
              <a:rPr lang="ko-KR" altLang="en-US" sz="1800" b="1" dirty="0">
                <a:latin typeface="+mn-ea"/>
              </a:rPr>
              <a:t>보고서 발간</a:t>
            </a:r>
            <a:endParaRPr lang="en-US" altLang="ko-KR" sz="1800" b="1" dirty="0">
              <a:latin typeface="+mn-ea"/>
            </a:endParaRPr>
          </a:p>
          <a:p>
            <a:pPr marL="400050" lvl="1" indent="0">
              <a:buNone/>
            </a:pPr>
            <a:r>
              <a:rPr lang="ko-KR" altLang="en-US" sz="1800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- </a:t>
            </a:r>
            <a:r>
              <a:rPr lang="ko-KR" altLang="en-US" sz="1800" dirty="0">
                <a:latin typeface="+mn-ea"/>
              </a:rPr>
              <a:t>세계은행은 </a:t>
            </a:r>
            <a:r>
              <a:rPr lang="en-US" altLang="ko-KR" sz="1800" dirty="0">
                <a:latin typeface="+mn-ea"/>
              </a:rPr>
              <a:t>1990</a:t>
            </a:r>
            <a:r>
              <a:rPr lang="ko-KR" altLang="en-US" sz="1800" dirty="0">
                <a:latin typeface="+mn-ea"/>
              </a:rPr>
              <a:t>년부터 전력산업 자유화를 전파</a:t>
            </a:r>
            <a:endParaRPr lang="en-US" altLang="ko-KR" sz="1800" dirty="0">
              <a:latin typeface="+mn-ea"/>
            </a:endParaRPr>
          </a:p>
          <a:p>
            <a:pPr marL="400050" lvl="1" indent="0">
              <a:buNone/>
            </a:pPr>
            <a:r>
              <a:rPr lang="ko-KR" altLang="en-US" sz="1800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- 30</a:t>
            </a:r>
            <a:r>
              <a:rPr lang="ko-KR" altLang="en-US" sz="1800" dirty="0">
                <a:latin typeface="+mn-ea"/>
              </a:rPr>
              <a:t>년이 지난 오늘 </a:t>
            </a:r>
            <a:r>
              <a:rPr lang="en-US" altLang="ko-KR" sz="1800" dirty="0">
                <a:latin typeface="+mn-ea"/>
              </a:rPr>
              <a:t>12</a:t>
            </a:r>
            <a:r>
              <a:rPr lang="ko-KR" altLang="en-US" sz="1800" dirty="0">
                <a:latin typeface="+mn-ea"/>
              </a:rPr>
              <a:t>개 개발도상국만이 자유화 모델을 실행</a:t>
            </a:r>
            <a:endParaRPr lang="en-US" altLang="ko-KR" sz="1800" dirty="0">
              <a:latin typeface="+mn-ea"/>
            </a:endParaRPr>
          </a:p>
          <a:p>
            <a:pPr marL="400050" lvl="1" indent="0">
              <a:buNone/>
            </a:pPr>
            <a:r>
              <a:rPr lang="ko-KR" altLang="en-US" sz="1800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- </a:t>
            </a:r>
            <a:r>
              <a:rPr lang="ko-KR" altLang="en-US" sz="1800" dirty="0">
                <a:latin typeface="+mn-ea"/>
              </a:rPr>
              <a:t>자유화 모델을 도입한 경우에도 일부만 선택적으로 도입</a:t>
            </a:r>
            <a:endParaRPr lang="en-US" altLang="ko-KR" sz="1800" dirty="0">
              <a:latin typeface="+mn-ea"/>
            </a:endParaRPr>
          </a:p>
          <a:p>
            <a:pPr marL="0" indent="0">
              <a:buNone/>
            </a:pPr>
            <a:endParaRPr lang="en-US" altLang="ko-KR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1800" b="1" dirty="0">
                <a:latin typeface="+mn-ea"/>
              </a:rPr>
              <a:t>주요 결론 및 함의</a:t>
            </a:r>
            <a:endParaRPr lang="en-US" altLang="ko-KR" sz="1800" b="1" dirty="0">
              <a:latin typeface="+mn-ea"/>
            </a:endParaRPr>
          </a:p>
          <a:p>
            <a:pPr marL="400050" lvl="1" indent="0">
              <a:buNone/>
            </a:pPr>
            <a:r>
              <a:rPr lang="ko-KR" altLang="en-US" sz="1800" dirty="0">
                <a:latin typeface="+mn-ea"/>
              </a:rPr>
              <a:t> ① 전력부문 개혁은 교과서 모델에 따라 진행되지 않음</a:t>
            </a:r>
            <a:endParaRPr lang="en-US" altLang="ko-KR" sz="1800" dirty="0">
              <a:latin typeface="+mn-ea"/>
            </a:endParaRPr>
          </a:p>
          <a:p>
            <a:pPr marL="400050" lvl="1" indent="0">
              <a:buNone/>
            </a:pPr>
            <a:r>
              <a:rPr lang="ko-KR" altLang="en-US" sz="1800" dirty="0">
                <a:latin typeface="+mn-ea"/>
              </a:rPr>
              <a:t> ② </a:t>
            </a:r>
            <a:r>
              <a:rPr lang="en-US" altLang="ko-KR" sz="1800" dirty="0">
                <a:latin typeface="+mn-ea"/>
              </a:rPr>
              <a:t>1990</a:t>
            </a:r>
            <a:r>
              <a:rPr lang="ko-KR" altLang="en-US" sz="1800" dirty="0">
                <a:latin typeface="+mn-ea"/>
              </a:rPr>
              <a:t>년 이후 개발도상국 발전용량 확대에 민자가 </a:t>
            </a:r>
            <a:r>
              <a:rPr lang="en-US" altLang="ko-KR" sz="1800" dirty="0">
                <a:latin typeface="+mn-ea"/>
              </a:rPr>
              <a:t>40%, </a:t>
            </a:r>
            <a:r>
              <a:rPr lang="ko-KR" altLang="en-US" sz="1800" dirty="0">
                <a:latin typeface="+mn-ea"/>
              </a:rPr>
              <a:t>공공이 </a:t>
            </a:r>
            <a:r>
              <a:rPr lang="en-US" altLang="ko-KR" sz="1800" dirty="0">
                <a:latin typeface="+mn-ea"/>
              </a:rPr>
              <a:t>60% </a:t>
            </a:r>
            <a:r>
              <a:rPr lang="ko-KR" altLang="en-US" sz="1800" dirty="0">
                <a:latin typeface="+mn-ea"/>
              </a:rPr>
              <a:t>기여</a:t>
            </a:r>
            <a:endParaRPr lang="en-US" altLang="ko-KR" sz="1800" dirty="0">
              <a:latin typeface="+mn-ea"/>
            </a:endParaRPr>
          </a:p>
          <a:p>
            <a:pPr marL="400050" lvl="1" indent="0">
              <a:buNone/>
            </a:pPr>
            <a:r>
              <a:rPr lang="ko-KR" altLang="en-US" sz="1800" dirty="0">
                <a:latin typeface="+mn-ea"/>
              </a:rPr>
              <a:t> ③ 개발도상국 약 절반이 도매전력시장 전 단계로 단일구매자모델 채택</a:t>
            </a:r>
            <a:endParaRPr lang="en-US" altLang="ko-KR" sz="1800" dirty="0">
              <a:latin typeface="+mn-ea"/>
            </a:endParaRPr>
          </a:p>
          <a:p>
            <a:pPr marL="400050" lvl="1" indent="0">
              <a:buNone/>
            </a:pPr>
            <a:r>
              <a:rPr lang="ko-KR" altLang="en-US" sz="1800" dirty="0">
                <a:latin typeface="+mn-ea"/>
              </a:rPr>
              <a:t> ④ 송배전 부문의 민간 참여는 많지 않았고 많은 경우 공공관리고 복귀함</a:t>
            </a:r>
            <a:endParaRPr lang="en-US" altLang="ko-KR" sz="1800" dirty="0">
              <a:latin typeface="+mn-ea"/>
            </a:endParaRPr>
          </a:p>
          <a:p>
            <a:pPr marL="400050" lvl="1" indent="0">
              <a:buNone/>
            </a:pPr>
            <a:r>
              <a:rPr lang="ko-KR" altLang="en-US" sz="1800" dirty="0">
                <a:latin typeface="+mn-ea"/>
              </a:rPr>
              <a:t> ⑤ 수직분리</a:t>
            </a:r>
            <a:r>
              <a:rPr lang="en-US" altLang="ko-KR" sz="1800" dirty="0">
                <a:latin typeface="+mn-ea"/>
              </a:rPr>
              <a:t>(unbundling)</a:t>
            </a:r>
            <a:r>
              <a:rPr lang="ko-KR" altLang="en-US" sz="1800" dirty="0">
                <a:latin typeface="+mn-ea"/>
              </a:rPr>
              <a:t>는 최우선 과제가 아님</a:t>
            </a:r>
            <a:endParaRPr lang="en-US" altLang="ko-KR" sz="1800" dirty="0"/>
          </a:p>
        </p:txBody>
      </p:sp>
      <p:pic>
        <p:nvPicPr>
          <p:cNvPr id="11" name="그림 10" descr="텍스트, 스크린샷, 포스터, 디자인이(가) 표시된 사진&#10;&#10;자동 생성된 설명">
            <a:extLst>
              <a:ext uri="{FF2B5EF4-FFF2-40B4-BE49-F238E27FC236}">
                <a16:creationId xmlns:a16="http://schemas.microsoft.com/office/drawing/2014/main" id="{C11A0323-61A4-9AFE-6292-9F9494D18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5" y="1268760"/>
            <a:ext cx="237674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83747"/>
      </p:ext>
    </p:extLst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5CC22-9EAF-6F80-E6FE-AD7AF454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490067"/>
          </a:xfrm>
        </p:spPr>
        <p:txBody>
          <a:bodyPr>
            <a:noAutofit/>
          </a:bodyPr>
          <a:lstStyle/>
          <a:p>
            <a:r>
              <a:rPr lang="ko-KR" altLang="en-US" sz="3200" b="1" dirty="0"/>
              <a:t>바람직한 전력시장 개혁 방안</a:t>
            </a:r>
            <a:r>
              <a:rPr lang="en-US" altLang="ko-KR" sz="3200" b="1" dirty="0"/>
              <a:t>: </a:t>
            </a:r>
            <a:r>
              <a:rPr lang="ko-KR" altLang="en-US" sz="2400" b="1" dirty="0"/>
              <a:t>공영화가 대안</a:t>
            </a:r>
            <a:endParaRPr lang="ko-KR" altLang="en-US" sz="32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1E0CA2-45B1-9A25-FD31-476D77032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715054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b="1" dirty="0">
                <a:solidFill>
                  <a:srgbClr val="7030A0"/>
                </a:solidFill>
                <a:latin typeface="+mn-ea"/>
              </a:rPr>
              <a:t>초과이윤 통제</a:t>
            </a:r>
            <a:r>
              <a:rPr lang="ko-KR" altLang="en-US" dirty="0">
                <a:latin typeface="+mn-ea"/>
              </a:rPr>
              <a:t>와 </a:t>
            </a:r>
            <a:r>
              <a:rPr lang="ko-KR" altLang="en-US" b="1" dirty="0">
                <a:solidFill>
                  <a:srgbClr val="7030A0"/>
                </a:solidFill>
                <a:latin typeface="+mn-ea"/>
              </a:rPr>
              <a:t>바람직한 에너지 전환 </a:t>
            </a:r>
            <a:r>
              <a:rPr lang="ko-KR" altLang="en-US" dirty="0">
                <a:latin typeface="+mn-ea"/>
              </a:rPr>
              <a:t>을 위해선 재생에너지 공영화가 가장 효과적 </a:t>
            </a:r>
            <a:r>
              <a:rPr lang="en-US" altLang="ko-KR" dirty="0">
                <a:latin typeface="+mn-ea"/>
              </a:rPr>
              <a:t>- </a:t>
            </a:r>
            <a:r>
              <a:rPr lang="ko-KR" altLang="en-US" dirty="0">
                <a:latin typeface="+mn-ea"/>
              </a:rPr>
              <a:t>영국 싱크탱크 </a:t>
            </a:r>
            <a:r>
              <a:rPr lang="en-US" altLang="ko-KR" dirty="0">
                <a:latin typeface="+mn-ea"/>
              </a:rPr>
              <a:t>Common Wealth</a:t>
            </a:r>
            <a:r>
              <a:rPr lang="en-US" altLang="ko-KR" sz="2600" dirty="0">
                <a:latin typeface="+mn-ea"/>
              </a:rPr>
              <a:t>(2023)</a:t>
            </a:r>
            <a:endParaRPr lang="ko-KR" altLang="en-US" dirty="0">
              <a:latin typeface="+mn-ea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C5335A5-7701-8048-1941-F19092117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7" y="2060848"/>
            <a:ext cx="8343606" cy="41375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48A77-C6BB-DFFE-96CE-B9710236985C}"/>
              </a:ext>
            </a:extLst>
          </p:cNvPr>
          <p:cNvSpPr txBox="1"/>
          <p:nvPr/>
        </p:nvSpPr>
        <p:spPr>
          <a:xfrm>
            <a:off x="6084168" y="1920348"/>
            <a:ext cx="1008112" cy="42780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ko-KR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C373A-18C5-6581-F902-A4DD524B6667}"/>
              </a:ext>
            </a:extLst>
          </p:cNvPr>
          <p:cNvSpPr txBox="1"/>
          <p:nvPr/>
        </p:nvSpPr>
        <p:spPr>
          <a:xfrm>
            <a:off x="683568" y="6427185"/>
            <a:ext cx="72728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hlinkClick r:id="rId3"/>
              </a:rPr>
              <a:t>https://www.common-wealth.org/publications/wholesale-transformation-evaluating-electricity-market-reform</a:t>
            </a:r>
            <a:endParaRPr lang="en-US" altLang="ko-KR" sz="1100" dirty="0"/>
          </a:p>
          <a:p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5382722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3564" y="228951"/>
            <a:ext cx="8568952" cy="490067"/>
          </a:xfrm>
        </p:spPr>
        <p:txBody>
          <a:bodyPr>
            <a:noAutofit/>
          </a:bodyPr>
          <a:lstStyle/>
          <a:p>
            <a:r>
              <a:rPr lang="ko-KR" altLang="en-US" sz="2800" b="1" spc="-150" dirty="0">
                <a:latin typeface="+mj-ea"/>
              </a:rPr>
              <a:t>절박해진 기후위기</a:t>
            </a:r>
            <a:r>
              <a:rPr lang="en-US" altLang="ko-KR" sz="2800" b="1" spc="-150" dirty="0">
                <a:latin typeface="+mj-ea"/>
              </a:rPr>
              <a:t>, </a:t>
            </a:r>
            <a:r>
              <a:rPr lang="ko-KR" altLang="en-US" sz="2800" b="1" spc="-150" dirty="0">
                <a:latin typeface="+mj-ea"/>
              </a:rPr>
              <a:t>그러나 느리기만 한 에너지전환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112474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j-ea"/>
                <a:ea typeface="+mj-ea"/>
              </a:rPr>
              <a:t>한국 재생에너지 발전 현황</a:t>
            </a:r>
            <a:r>
              <a:rPr lang="en-US" altLang="ko-KR" sz="1400" b="1" dirty="0">
                <a:latin typeface="+mj-ea"/>
                <a:ea typeface="+mj-ea"/>
              </a:rPr>
              <a:t>(10</a:t>
            </a:r>
            <a:r>
              <a:rPr lang="ko-KR" altLang="en-US" sz="1400" b="1" dirty="0">
                <a:latin typeface="+mj-ea"/>
                <a:ea typeface="+mj-ea"/>
              </a:rPr>
              <a:t>차 </a:t>
            </a:r>
            <a:r>
              <a:rPr lang="ko-KR" altLang="en-US" sz="1400" b="1" dirty="0" err="1">
                <a:latin typeface="+mj-ea"/>
                <a:ea typeface="+mj-ea"/>
              </a:rPr>
              <a:t>전기본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6" name="Picture 4" descr="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8" y="1103478"/>
            <a:ext cx="4427984" cy="26743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907704" y="4365104"/>
            <a:ext cx="2664296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o-KR" altLang="ko-KR" sz="1400" b="0" i="0" u="none" strike="noStrike" cap="none" spc="-150" normalizeH="0" baseline="0" dirty="0">
                <a:ln>
                  <a:noFill/>
                </a:ln>
                <a:solidFill>
                  <a:srgbClr val="3C3E4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이산화탄소 배출량</a:t>
            </a:r>
            <a:r>
              <a:rPr kumimoji="0" lang="en-US" altLang="ko-KR" sz="1400" b="0" i="0" u="none" strike="noStrike" cap="none" spc="-150" normalizeH="0" baseline="0" dirty="0">
                <a:ln>
                  <a:noFill/>
                </a:ln>
                <a:solidFill>
                  <a:srgbClr val="3C3E4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kumimoji="0" lang="ko-KR" altLang="ko-KR" sz="1400" b="0" i="0" u="none" strike="noStrike" cap="none" spc="-150" normalizeH="0" baseline="0" dirty="0">
                <a:ln>
                  <a:noFill/>
                </a:ln>
                <a:solidFill>
                  <a:srgbClr val="3C3E4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2030년까지 2010년 대비 최소 45% 감축</a:t>
            </a:r>
            <a:r>
              <a:rPr kumimoji="0" lang="en-US" altLang="ko-KR" sz="1400" b="0" i="0" u="none" strike="noStrike" cap="none" spc="-150" normalizeH="0" baseline="0" dirty="0">
                <a:ln>
                  <a:noFill/>
                </a:ln>
                <a:solidFill>
                  <a:srgbClr val="3C3E4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ko-KR" altLang="ko-KR" sz="1400" b="0" i="0" u="none" strike="noStrike" cap="none" spc="-150" normalizeH="0" baseline="0" dirty="0">
                <a:ln>
                  <a:noFill/>
                </a:ln>
                <a:solidFill>
                  <a:srgbClr val="3C3E4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2050년까지 순 제로(</a:t>
            </a:r>
            <a:r>
              <a:rPr kumimoji="0" lang="ko-KR" altLang="ko-KR" sz="1400" b="0" i="0" u="none" strike="noStrike" cap="none" spc="-150" normalizeH="0" baseline="0" dirty="0" err="1">
                <a:ln>
                  <a:noFill/>
                </a:ln>
                <a:solidFill>
                  <a:srgbClr val="3C3E4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net-zero</a:t>
            </a:r>
            <a:r>
              <a:rPr kumimoji="0" lang="ko-KR" altLang="ko-KR" sz="1400" b="0" i="0" u="none" strike="noStrike" cap="none" spc="-150" normalizeH="0" baseline="0" dirty="0">
                <a:ln>
                  <a:noFill/>
                </a:ln>
                <a:solidFill>
                  <a:srgbClr val="3C3E4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) 배출 달성</a:t>
            </a:r>
            <a:endParaRPr kumimoji="0" lang="en-US" altLang="ko-KR" sz="1400" b="0" i="0" u="none" strike="noStrike" cap="none" spc="-150" normalizeH="0" baseline="0" dirty="0">
              <a:ln>
                <a:noFill/>
              </a:ln>
              <a:solidFill>
                <a:srgbClr val="3C3E4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o-KR" altLang="ko-KR" sz="1400" b="0" i="0" u="none" strike="noStrike" cap="none" spc="-150" normalizeH="0" baseline="0" dirty="0">
                <a:ln>
                  <a:noFill/>
                </a:ln>
                <a:solidFill>
                  <a:srgbClr val="3C3E4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2050년까지 1차 에너지 공급의 50~65%, 전력 생산의 70~85%를 재생에너지로 공급</a:t>
            </a:r>
            <a:endParaRPr kumimoji="0" lang="ko-KR" altLang="ko-KR" sz="3600" b="0" i="0" u="none" strike="noStrike" cap="none" spc="-150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https://upload.wikimedia.org/wikipedia/en/f/fa/IPCC_Special_Report_on_Global_Warming_of_1.5_%C2%B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144978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5552" y="4010176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50" dirty="0">
                <a:latin typeface="+mj-ea"/>
                <a:ea typeface="+mj-ea"/>
              </a:rPr>
              <a:t>파리협정 </a:t>
            </a:r>
            <a:r>
              <a:rPr lang="en-US" altLang="ko-KR" sz="1600" b="1" spc="-150" dirty="0">
                <a:latin typeface="+mj-ea"/>
                <a:ea typeface="+mj-ea"/>
              </a:rPr>
              <a:t>1.5</a:t>
            </a:r>
            <a:r>
              <a:rPr lang="ko-KR" altLang="en-US" sz="1600" b="1" spc="-150" dirty="0">
                <a:latin typeface="+mj-ea"/>
                <a:ea typeface="+mj-ea"/>
              </a:rPr>
              <a:t>도 목표를 위한 재생에너지 확대 시급</a:t>
            </a:r>
            <a:endParaRPr lang="ko-KR" altLang="en-US" sz="1100" b="1" spc="-150" dirty="0">
              <a:latin typeface="+mj-ea"/>
              <a:ea typeface="+mj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41824"/>
              </p:ext>
            </p:extLst>
          </p:nvPr>
        </p:nvGraphicFramePr>
        <p:xfrm>
          <a:off x="4767375" y="1700808"/>
          <a:ext cx="4376625" cy="43998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9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35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/>
                        <a:t>연도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/>
                        <a:t>구분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/>
                        <a:t>원자력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/>
                        <a:t>석탄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spc="-150" dirty="0"/>
                        <a:t>LNG</a:t>
                      </a:r>
                      <a:endParaRPr 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 err="1"/>
                        <a:t>신재생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/>
                        <a:t>수소</a:t>
                      </a:r>
                      <a:r>
                        <a:rPr lang="en-US" altLang="ko-KR" sz="1400" u="none" strike="noStrike" spc="-150" dirty="0"/>
                        <a:t>/</a:t>
                      </a:r>
                      <a:r>
                        <a:rPr lang="ko-KR" altLang="en-US" sz="1400" u="none" strike="noStrike" spc="-150" dirty="0" err="1"/>
                        <a:t>암모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/>
                        <a:t>기타</a:t>
                      </a:r>
                      <a:endParaRPr lang="ko-KR" altLang="en-US" sz="2400" spc="-150" dirty="0"/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/>
                        <a:t>(+</a:t>
                      </a:r>
                      <a:r>
                        <a:rPr lang="ko-KR" altLang="en-US" sz="1400" u="none" strike="noStrike" spc="-150" dirty="0"/>
                        <a:t>양수</a:t>
                      </a:r>
                      <a:r>
                        <a:rPr lang="en-US" altLang="ko-KR" sz="1400" u="none" strike="noStrike" spc="-150" dirty="0"/>
                        <a:t>)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/>
                        <a:t>계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44">
                <a:tc row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/>
                        <a:t>2021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>
                          <a:latin typeface="+mn-ea"/>
                          <a:ea typeface="+mn-ea"/>
                        </a:rPr>
                        <a:t>설비</a:t>
                      </a:r>
                      <a:endParaRPr lang="en-US" altLang="ko-KR" sz="1400" u="none" strike="noStrike" spc="-150" dirty="0">
                        <a:latin typeface="+mn-ea"/>
                        <a:ea typeface="+mn-ea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>
                          <a:latin typeface="+mn-ea"/>
                          <a:ea typeface="+mn-ea"/>
                        </a:rPr>
                        <a:t>용량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23.3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37.3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41.3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24.9</a:t>
                      </a:r>
                      <a:endParaRPr lang="ko-KR" altLang="en-US" sz="2400" spc="-1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-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5.2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134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5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>
                          <a:latin typeface="+mn-ea"/>
                          <a:ea typeface="+mn-ea"/>
                        </a:rPr>
                        <a:t>비중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17.3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27.9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30.9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18.5</a:t>
                      </a:r>
                      <a:endParaRPr lang="ko-KR" altLang="en-US" sz="2400" spc="-1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5.4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100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4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>
                          <a:latin typeface="+mn-ea"/>
                          <a:ea typeface="+mn-ea"/>
                        </a:rPr>
                        <a:t>발전량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155.8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196.2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167.3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40.4</a:t>
                      </a:r>
                      <a:endParaRPr lang="ko-KR" altLang="en-US" sz="2400" spc="-1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11.5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577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5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>
                          <a:latin typeface="+mn-ea"/>
                          <a:ea typeface="+mn-ea"/>
                        </a:rPr>
                        <a:t>비중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27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34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29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2400" spc="-1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-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100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544">
                <a:tc row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/>
                        <a:t>2030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>
                          <a:latin typeface="+mn-ea"/>
                          <a:ea typeface="+mn-ea"/>
                        </a:rPr>
                        <a:t>설비</a:t>
                      </a:r>
                      <a:endParaRPr lang="en-US" altLang="ko-KR" sz="1400" u="none" strike="noStrike" spc="-150" dirty="0">
                        <a:latin typeface="+mn-ea"/>
                        <a:ea typeface="+mn-ea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>
                          <a:latin typeface="+mn-ea"/>
                          <a:ea typeface="+mn-ea"/>
                        </a:rPr>
                        <a:t>용량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28.9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31.7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58.6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72.7</a:t>
                      </a:r>
                      <a:endParaRPr lang="ko-KR" altLang="en-US" sz="2400" spc="-1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5.2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0.9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198.0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5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 dirty="0">
                          <a:latin typeface="+mn-ea"/>
                          <a:ea typeface="+mn-ea"/>
                        </a:rPr>
                        <a:t>비중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14.6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16.0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29.6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36.7</a:t>
                      </a:r>
                      <a:endParaRPr lang="ko-KR" altLang="en-US" sz="2400" spc="-1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2.6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0.5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100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4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>
                          <a:latin typeface="+mn-ea"/>
                          <a:ea typeface="+mn-ea"/>
                        </a:rPr>
                        <a:t>발전량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201.7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122.5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142.4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134.1</a:t>
                      </a:r>
                      <a:endParaRPr lang="ko-KR" altLang="en-US" sz="2400" spc="-1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>
                          <a:latin typeface="+mn-ea"/>
                          <a:ea typeface="+mn-ea"/>
                        </a:rPr>
                        <a:t>13.0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8.1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621.8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5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u="none" strike="noStrike" spc="-150">
                          <a:latin typeface="+mn-ea"/>
                          <a:ea typeface="+mn-ea"/>
                        </a:rPr>
                        <a:t>비중</a:t>
                      </a:r>
                      <a:endParaRPr lang="ko-KR" altLang="en-US" sz="2400" spc="-15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32.4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19.7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22.9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21.6</a:t>
                      </a:r>
                      <a:endParaRPr lang="ko-KR" altLang="en-US" sz="2400" spc="-1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2.1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1.3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u="none" strike="noStrike" spc="-150" dirty="0">
                          <a:latin typeface="+mn-ea"/>
                          <a:ea typeface="+mn-ea"/>
                        </a:rPr>
                        <a:t>100</a:t>
                      </a:r>
                      <a:endParaRPr lang="ko-KR" altLang="en-US" sz="2400" spc="-150" dirty="0"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40504" y="6213817"/>
            <a:ext cx="2411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>
                <a:latin typeface="+mn-ea"/>
              </a:rPr>
              <a:t>* </a:t>
            </a:r>
            <a:r>
              <a:rPr lang="ko-KR" altLang="en-US" sz="1050" dirty="0">
                <a:latin typeface="+mn-ea"/>
              </a:rPr>
              <a:t>단위</a:t>
            </a:r>
            <a:r>
              <a:rPr lang="en-US" altLang="ko-KR" sz="1050" dirty="0">
                <a:latin typeface="+mn-ea"/>
              </a:rPr>
              <a:t>: </a:t>
            </a:r>
            <a:r>
              <a:rPr lang="ko-KR" altLang="en-US" sz="1050" dirty="0">
                <a:latin typeface="+mn-ea"/>
              </a:rPr>
              <a:t>설비용량은 </a:t>
            </a:r>
            <a:r>
              <a:rPr lang="en-US" altLang="ko-KR" sz="1050" dirty="0">
                <a:latin typeface="+mn-ea"/>
              </a:rPr>
              <a:t>MW, </a:t>
            </a:r>
            <a:r>
              <a:rPr lang="ko-KR" altLang="en-US" sz="1050" dirty="0">
                <a:latin typeface="+mn-ea"/>
              </a:rPr>
              <a:t>발전량은 </a:t>
            </a:r>
            <a:r>
              <a:rPr lang="en-US" altLang="ko-KR" sz="1050" dirty="0" err="1">
                <a:latin typeface="+mn-ea"/>
              </a:rPr>
              <a:t>TWh</a:t>
            </a:r>
            <a:r>
              <a:rPr lang="en-US" altLang="ko-KR" sz="1050" dirty="0">
                <a:latin typeface="+mn-ea"/>
              </a:rPr>
              <a:t>, </a:t>
            </a:r>
            <a:endParaRPr lang="ko-KR" altLang="en-US" sz="1050" dirty="0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A5369D-C126-5A61-2F53-2BC0948A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598680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누구의</a:t>
            </a:r>
            <a:r>
              <a:rPr lang="en-US" altLang="ko-KR" sz="2800" b="1" dirty="0"/>
              <a:t>/</a:t>
            </a:r>
            <a:r>
              <a:rPr lang="ko-KR" altLang="en-US" sz="2800" b="1" dirty="0"/>
              <a:t>어떠한 전환 기획인가</a:t>
            </a:r>
            <a:r>
              <a:rPr lang="en-US" altLang="ko-KR" sz="2800" b="1" dirty="0"/>
              <a:t>?</a:t>
            </a:r>
            <a:endParaRPr lang="ko-KR" altLang="en-US" sz="2800" b="1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53B02DF7-7600-B18F-9439-4F985DF7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19345"/>
            <a:ext cx="5472608" cy="501796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rgbClr val="7030A0"/>
                </a:solidFill>
              </a:rPr>
              <a:t>진단과 해법에 대한 근본적 차이</a:t>
            </a:r>
            <a:endParaRPr lang="en-US" altLang="ko-KR" sz="2000" b="1" dirty="0">
              <a:solidFill>
                <a:srgbClr val="7030A0"/>
              </a:solidFill>
            </a:endParaRPr>
          </a:p>
          <a:p>
            <a:pPr marL="800100" lvl="1" indent="-457200">
              <a:lnSpc>
                <a:spcPct val="110000"/>
              </a:lnSpc>
              <a:buFontTx/>
              <a:buChar char="-"/>
            </a:pPr>
            <a:r>
              <a:rPr lang="ko-KR" altLang="en-US" sz="1900" dirty="0"/>
              <a:t>기후위기를 어떻게 이해하고 누구의 관점에서 해법을 모색할 것인지가 중요</a:t>
            </a:r>
            <a:endParaRPr lang="en-US" altLang="ko-KR" sz="1900" dirty="0"/>
          </a:p>
          <a:p>
            <a:pPr marL="800100" lvl="1" indent="-457200">
              <a:lnSpc>
                <a:spcPct val="110000"/>
              </a:lnSpc>
              <a:buFontTx/>
              <a:buChar char="-"/>
            </a:pPr>
            <a:endParaRPr lang="en-US" altLang="ko-KR" sz="9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rgbClr val="7030A0"/>
                </a:solidFill>
              </a:rPr>
              <a:t>주류의 진단과 해법</a:t>
            </a:r>
            <a:endParaRPr lang="en-US" altLang="ko-KR" sz="2000" b="1" dirty="0">
              <a:solidFill>
                <a:srgbClr val="7030A0"/>
              </a:solidFill>
            </a:endParaRP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ko-KR" altLang="en-US" sz="1800" dirty="0"/>
              <a:t>기후위기는 </a:t>
            </a:r>
            <a:r>
              <a:rPr lang="en-US" altLang="ko-KR" sz="1800" b="1" dirty="0"/>
              <a:t>‘</a:t>
            </a:r>
            <a:r>
              <a:rPr lang="ko-KR" altLang="en-US" sz="1800" b="1" dirty="0"/>
              <a:t>시장의 실패</a:t>
            </a:r>
            <a:r>
              <a:rPr lang="en-US" altLang="ko-KR" sz="1800" b="1" dirty="0"/>
              <a:t>’</a:t>
            </a:r>
            <a:r>
              <a:rPr lang="en-US" altLang="ko-KR" sz="1800" dirty="0"/>
              <a:t>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ko-KR" altLang="en-US" sz="1800" dirty="0"/>
              <a:t>신자유주의와 대기업</a:t>
            </a:r>
            <a:r>
              <a:rPr lang="en-US" altLang="ko-KR" sz="1800" dirty="0"/>
              <a:t>/</a:t>
            </a:r>
            <a:r>
              <a:rPr lang="ko-KR" altLang="en-US" sz="1800" dirty="0"/>
              <a:t>금융자본 중심 기존 정치경제 체제를 유지한 채</a:t>
            </a:r>
            <a:endParaRPr lang="en-US" altLang="ko-KR" sz="1800" dirty="0"/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ko-KR" altLang="en-US" sz="1800" dirty="0" err="1"/>
              <a:t>배출권거래제나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탄소세</a:t>
            </a:r>
            <a:r>
              <a:rPr lang="ko-KR" altLang="en-US" sz="1800" dirty="0"/>
              <a:t> 같은 탄소가격제</a:t>
            </a:r>
            <a:r>
              <a:rPr lang="en-US" altLang="ko-KR" sz="1800" dirty="0"/>
              <a:t>,</a:t>
            </a:r>
            <a:r>
              <a:rPr lang="ko-KR" altLang="en-US" sz="1800" dirty="0"/>
              <a:t> 에너지 효율 향상과 재생에너지 확대에 대한 인센티브 등 </a:t>
            </a:r>
            <a:r>
              <a:rPr lang="ko-KR" altLang="en-US" sz="1800" b="1" dirty="0"/>
              <a:t>시장 기반 메커니즘</a:t>
            </a:r>
            <a:r>
              <a:rPr lang="ko-KR" altLang="en-US" sz="1800" dirty="0"/>
              <a:t>과 </a:t>
            </a:r>
            <a:r>
              <a:rPr lang="ko-KR" altLang="en-US" sz="1800" b="1" dirty="0"/>
              <a:t>기술 혁신</a:t>
            </a:r>
            <a:r>
              <a:rPr lang="ko-KR" altLang="en-US" sz="1800" dirty="0"/>
              <a:t>을 중심으로 탄소 배출을 줄이는 데 집중</a:t>
            </a:r>
            <a:endParaRPr lang="en-US" altLang="ko-KR" sz="1800" dirty="0"/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ko-KR" altLang="en-US" sz="1800" b="1" dirty="0"/>
              <a:t>국제기구</a:t>
            </a:r>
            <a:r>
              <a:rPr lang="en-US" altLang="ko-KR" sz="1800" b="1" dirty="0"/>
              <a:t>,</a:t>
            </a:r>
            <a:r>
              <a:rPr lang="ko-KR" altLang="en-US" sz="1800" b="1" dirty="0"/>
              <a:t> 각국 정부</a:t>
            </a:r>
            <a:r>
              <a:rPr lang="en-US" altLang="ko-KR" sz="1800" b="1" dirty="0"/>
              <a:t>,</a:t>
            </a:r>
            <a:r>
              <a:rPr lang="ko-KR" altLang="en-US" sz="1800" b="1" dirty="0"/>
              <a:t> 경제학자</a:t>
            </a:r>
            <a:r>
              <a:rPr lang="en-US" altLang="ko-KR" sz="1800" b="1" dirty="0"/>
              <a:t>,</a:t>
            </a:r>
            <a:r>
              <a:rPr lang="ko-KR" altLang="en-US" sz="1800" b="1" dirty="0"/>
              <a:t> 주류 환경운동 </a:t>
            </a:r>
            <a:r>
              <a:rPr lang="ko-KR" altLang="en-US" sz="1800" dirty="0"/>
              <a:t>등에서 수용</a:t>
            </a:r>
            <a:endParaRPr lang="en-US" altLang="ko-KR" sz="1800" dirty="0"/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ko-KR" altLang="en-US" sz="1800" dirty="0"/>
              <a:t>자본의 새로운 사업 기회이자 사회재편의 기획으로 기후위기를 활용</a:t>
            </a:r>
            <a:endParaRPr lang="en-US" altLang="ko-KR" sz="1800" dirty="0"/>
          </a:p>
          <a:p>
            <a:pPr marL="0" indent="0">
              <a:lnSpc>
                <a:spcPct val="110000"/>
              </a:lnSpc>
              <a:buNone/>
            </a:pPr>
            <a:endParaRPr lang="en-US" altLang="ko-KR" sz="900" dirty="0"/>
          </a:p>
          <a:p>
            <a:pPr marL="457200" lvl="1" indent="0">
              <a:lnSpc>
                <a:spcPct val="110000"/>
              </a:lnSpc>
              <a:buNone/>
            </a:pPr>
            <a:endParaRPr lang="en-US" altLang="ko-KR" sz="20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altLang="ko-KR" sz="2200" b="1" dirty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altLang="ko-KR" sz="2200" b="1" dirty="0">
              <a:solidFill>
                <a:srgbClr val="7030A0"/>
              </a:solidFill>
            </a:endParaRPr>
          </a:p>
          <a:p>
            <a:pPr lvl="1">
              <a:lnSpc>
                <a:spcPct val="110000"/>
              </a:lnSpc>
              <a:buFontTx/>
              <a:buChar char="-"/>
            </a:pPr>
            <a:endParaRPr lang="en-US" altLang="ko-KR" sz="1800" dirty="0"/>
          </a:p>
          <a:p>
            <a:pPr lvl="1">
              <a:lnSpc>
                <a:spcPct val="110000"/>
              </a:lnSpc>
              <a:buFontTx/>
              <a:buChar char="-"/>
            </a:pPr>
            <a:endParaRPr lang="en-US" altLang="ko-KR" sz="1600" dirty="0"/>
          </a:p>
          <a:p>
            <a:pPr>
              <a:lnSpc>
                <a:spcPct val="110000"/>
              </a:lnSpc>
              <a:buFontTx/>
              <a:buChar char="-"/>
            </a:pPr>
            <a:endParaRPr lang="en-US" altLang="ko-KR" sz="2000" dirty="0"/>
          </a:p>
        </p:txBody>
      </p:sp>
      <p:pic>
        <p:nvPicPr>
          <p:cNvPr id="6" name="그림 5" descr="텍스트, 그래픽 디자인, 포스터, 그래픽이(가) 표시된 사진&#10;&#10;자동 생성된 설명">
            <a:extLst>
              <a:ext uri="{FF2B5EF4-FFF2-40B4-BE49-F238E27FC236}">
                <a16:creationId xmlns:a16="http://schemas.microsoft.com/office/drawing/2014/main" id="{05BA6F3D-39FB-BFCB-55C4-18B32B8B8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22" y="2899453"/>
            <a:ext cx="3260266" cy="2173511"/>
          </a:xfrm>
          <a:prstGeom prst="rect">
            <a:avLst/>
          </a:prstGeom>
        </p:spPr>
      </p:pic>
      <p:pic>
        <p:nvPicPr>
          <p:cNvPr id="8" name="그림 7" descr="텍스트, 슈트, 의류, 사람이(가) 표시된 사진&#10;&#10;자동 생성된 설명">
            <a:extLst>
              <a:ext uri="{FF2B5EF4-FFF2-40B4-BE49-F238E27FC236}">
                <a16:creationId xmlns:a16="http://schemas.microsoft.com/office/drawing/2014/main" id="{5788171D-83D9-351A-1117-B61541BC6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34" y="904175"/>
            <a:ext cx="3260266" cy="2009425"/>
          </a:xfrm>
          <a:prstGeom prst="rect">
            <a:avLst/>
          </a:prstGeom>
        </p:spPr>
      </p:pic>
      <p:pic>
        <p:nvPicPr>
          <p:cNvPr id="3" name="내용 개체 틀 4" descr="텍스트, 디스플레이 장치, 광고판, 미디어이(가) 표시된 사진&#10;&#10;자동 생성된 설명">
            <a:extLst>
              <a:ext uri="{FF2B5EF4-FFF2-40B4-BE49-F238E27FC236}">
                <a16:creationId xmlns:a16="http://schemas.microsoft.com/office/drawing/2014/main" id="{3D4CD907-4FCA-5F57-D74D-9BE60F6B9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0" y="4635671"/>
            <a:ext cx="3263678" cy="24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7124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0A260B-3483-B7CD-7BD0-64EE5057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4671250"/>
            <a:ext cx="8136905" cy="2009926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l" latinLnBrk="0">
              <a:lnSpc>
                <a:spcPct val="150000"/>
              </a:lnSpc>
            </a:pPr>
            <a:r>
              <a:rPr lang="ko-KR" altLang="en-US" sz="2700" b="1" dirty="0"/>
              <a:t>프랑스 </a:t>
            </a:r>
            <a:r>
              <a:rPr lang="ko-KR" altLang="en-US" sz="2700" b="1" dirty="0" err="1"/>
              <a:t>노란조끼</a:t>
            </a:r>
            <a:r>
              <a:rPr lang="ko-KR" altLang="en-US" sz="2700" b="1" dirty="0"/>
              <a:t> 운동과 유럽 농민시위</a:t>
            </a:r>
            <a:br>
              <a:rPr lang="en-US" altLang="ko-KR" sz="1650" b="1" dirty="0"/>
            </a:br>
            <a:r>
              <a:rPr lang="en-US" altLang="ko-KR" sz="2000" dirty="0"/>
              <a:t>- ‘</a:t>
            </a:r>
            <a:r>
              <a:rPr lang="ko-KR" altLang="en-US" sz="2000" dirty="0"/>
              <a:t>녹색 조치</a:t>
            </a:r>
            <a:r>
              <a:rPr lang="en-US" altLang="ko-KR" sz="2000" dirty="0"/>
              <a:t>’</a:t>
            </a:r>
            <a:r>
              <a:rPr lang="ko-KR" altLang="en-US" sz="2000" dirty="0"/>
              <a:t>가 사회경제적 불평등을 악화시키면 광범위한 대중의 반발을 불러옴</a:t>
            </a:r>
            <a:br>
              <a:rPr lang="en-US" altLang="ko-KR" sz="2000" dirty="0"/>
            </a:br>
            <a:r>
              <a:rPr lang="en-US" altLang="ko-KR" sz="2000" dirty="0"/>
              <a:t>- </a:t>
            </a:r>
            <a:r>
              <a:rPr lang="ko-KR" altLang="en-US" sz="2000" dirty="0"/>
              <a:t>전환이 대자본과 지배계급의 기획이라는 점이 드러나면</a:t>
            </a:r>
            <a:r>
              <a:rPr lang="en-US" altLang="ko-KR" sz="2000" dirty="0"/>
              <a:t>, </a:t>
            </a:r>
            <a:r>
              <a:rPr lang="ko-KR" altLang="en-US" sz="2000" dirty="0"/>
              <a:t>우익 포퓰리즘이나 </a:t>
            </a:r>
            <a:r>
              <a:rPr lang="ko-KR" altLang="en-US" sz="2000" dirty="0" err="1"/>
              <a:t>그린래시</a:t>
            </a:r>
            <a:r>
              <a:rPr lang="en-US" altLang="ko-KR" sz="2000" dirty="0"/>
              <a:t>(</a:t>
            </a:r>
            <a:r>
              <a:rPr lang="ko-KR" altLang="en-US" sz="2000" dirty="0"/>
              <a:t>그린 </a:t>
            </a:r>
            <a:r>
              <a:rPr lang="ko-KR" altLang="en-US" sz="2000" dirty="0" err="1"/>
              <a:t>백래시</a:t>
            </a:r>
            <a:r>
              <a:rPr lang="en-US" altLang="ko-KR" sz="2000" dirty="0"/>
              <a:t>)</a:t>
            </a:r>
            <a:r>
              <a:rPr lang="ko-KR" altLang="en-US" sz="2000" dirty="0"/>
              <a:t>로 이어지고 신속한 전환과 사회적 정의가 달성될 수 없음</a:t>
            </a:r>
            <a:br>
              <a:rPr lang="en-US" altLang="ko-KR" sz="2000" dirty="0"/>
            </a:br>
            <a:r>
              <a:rPr lang="en-US" altLang="ko-KR" sz="2000" dirty="0"/>
              <a:t>- </a:t>
            </a:r>
            <a:r>
              <a:rPr lang="ko-KR" altLang="en-US" sz="2000" b="1" dirty="0"/>
              <a:t>약탈적 전환과 </a:t>
            </a:r>
            <a:r>
              <a:rPr lang="ko-KR" altLang="en-US" sz="2000" b="1" dirty="0" err="1"/>
              <a:t>그린래시는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상호의존적인</a:t>
            </a:r>
            <a:r>
              <a:rPr lang="ko-KR" altLang="en-US" sz="2000" b="1" dirty="0"/>
              <a:t> 공멸 관계 </a:t>
            </a:r>
            <a:endParaRPr lang="en-US" altLang="ko-KR" sz="1650" b="1" dirty="0"/>
          </a:p>
        </p:txBody>
      </p:sp>
      <p:pic>
        <p:nvPicPr>
          <p:cNvPr id="5" name="내용 개체 틀 4" descr="야외, 사람, 의류, 그룹이(가) 표시된 사진&#10;&#10;자동 생성된 설명">
            <a:extLst>
              <a:ext uri="{FF2B5EF4-FFF2-40B4-BE49-F238E27FC236}">
                <a16:creationId xmlns:a16="http://schemas.microsoft.com/office/drawing/2014/main" id="{E707DFDD-B09C-2FFC-BA09-E86BDAFF6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4" b="3"/>
          <a:stretch/>
        </p:blipFill>
        <p:spPr>
          <a:xfrm>
            <a:off x="-243" y="970891"/>
            <a:ext cx="4571985" cy="3454253"/>
          </a:xfrm>
          <a:prstGeom prst="rect">
            <a:avLst/>
          </a:prstGeom>
        </p:spPr>
      </p:pic>
      <p:pic>
        <p:nvPicPr>
          <p:cNvPr id="7" name="그림 6" descr="차량, 타이어, 야외, 바퀴이(가) 표시된 사진&#10;&#10;자동 생성된 설명">
            <a:extLst>
              <a:ext uri="{FF2B5EF4-FFF2-40B4-BE49-F238E27FC236}">
                <a16:creationId xmlns:a16="http://schemas.microsoft.com/office/drawing/2014/main" id="{6C0A2C56-355E-43E8-D250-9618FC74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r="7331" b="1"/>
          <a:stretch/>
        </p:blipFill>
        <p:spPr>
          <a:xfrm>
            <a:off x="4572000" y="970892"/>
            <a:ext cx="4572000" cy="3454253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30767F71-0E3F-D9F2-6885-7F95F6D980A8}"/>
              </a:ext>
            </a:extLst>
          </p:cNvPr>
          <p:cNvSpPr txBox="1">
            <a:spLocks/>
          </p:cNvSpPr>
          <p:nvPr/>
        </p:nvSpPr>
        <p:spPr>
          <a:xfrm>
            <a:off x="363070" y="188640"/>
            <a:ext cx="8498541" cy="57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/>
              <a:t>약탈적 전환에 대한 저항</a:t>
            </a:r>
            <a:r>
              <a:rPr lang="en-US" altLang="ko-KR" sz="2800" b="1" dirty="0"/>
              <a:t>: </a:t>
            </a:r>
            <a:r>
              <a:rPr lang="ko-KR" altLang="en-US" sz="2800" b="1" dirty="0" err="1">
                <a:solidFill>
                  <a:srgbClr val="7030A0"/>
                </a:solidFill>
              </a:rPr>
              <a:t>그린래시</a:t>
            </a:r>
            <a:r>
              <a:rPr lang="ko-KR" altLang="en-US" sz="2800" b="1" dirty="0" err="1"/>
              <a:t>의</a:t>
            </a:r>
            <a:r>
              <a:rPr lang="ko-KR" altLang="en-US" sz="2800" b="1" dirty="0"/>
              <a:t> 부상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860121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2500" b="1" dirty="0">
                <a:latin typeface="+mj-ea"/>
              </a:rPr>
              <a:t>발전소 폐쇄와 노동자</a:t>
            </a:r>
            <a:r>
              <a:rPr lang="en-US" altLang="ko-KR" sz="2500" b="1" dirty="0">
                <a:latin typeface="+mj-ea"/>
              </a:rPr>
              <a:t>/</a:t>
            </a:r>
            <a:r>
              <a:rPr lang="ko-KR" altLang="en-US" sz="2500" b="1" dirty="0">
                <a:latin typeface="+mj-ea"/>
              </a:rPr>
              <a:t>지역주민의 절망</a:t>
            </a:r>
            <a:r>
              <a:rPr lang="en-US" altLang="ko-KR" sz="2500" b="1" dirty="0">
                <a:latin typeface="+mj-ea"/>
              </a:rPr>
              <a:t>: </a:t>
            </a:r>
            <a:r>
              <a:rPr lang="ko-KR" altLang="en-US" sz="2500" b="1" dirty="0">
                <a:solidFill>
                  <a:srgbClr val="7030A0"/>
                </a:solidFill>
                <a:latin typeface="+mj-ea"/>
              </a:rPr>
              <a:t>정의로운 전환은 어디에</a:t>
            </a:r>
            <a:r>
              <a:rPr lang="en-US" altLang="ko-KR" sz="2500" b="1" dirty="0">
                <a:solidFill>
                  <a:srgbClr val="7030A0"/>
                </a:solidFill>
                <a:latin typeface="+mj-ea"/>
              </a:rPr>
              <a:t>?</a:t>
            </a:r>
            <a:endParaRPr lang="ko-KR" altLang="en-US" sz="2500" b="1" dirty="0">
              <a:solidFill>
                <a:srgbClr val="7030A0"/>
              </a:solidFill>
              <a:latin typeface="+mj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96143"/>
              </p:ext>
            </p:extLst>
          </p:nvPr>
        </p:nvGraphicFramePr>
        <p:xfrm>
          <a:off x="251520" y="997288"/>
          <a:ext cx="4503443" cy="549138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42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4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/>
                        <a:t>년도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/>
                        <a:t>폐쇄되는 석탄발전소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/>
                        <a:t>대체 건설되는 </a:t>
                      </a:r>
                      <a:r>
                        <a:rPr lang="en-US" altLang="ko-KR" sz="1200" u="none" strike="noStrike"/>
                        <a:t>LNG</a:t>
                      </a:r>
                      <a:r>
                        <a:rPr lang="ko-KR" altLang="en-US" sz="1200" u="none" strike="noStrike"/>
                        <a:t>발전소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2025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태안화력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1,2(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서부발전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구미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LNG, 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공주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LNG(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각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, 500MW)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35"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2026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삼천포화력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3,4(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남동발전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고성 천연가스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(1,120MW)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하동화력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1(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남부발전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안동복합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호기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(500MW)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보령화력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5,6(</a:t>
                      </a:r>
                      <a:r>
                        <a:rPr lang="ko-KR" altLang="en-US" sz="1200" u="none" strike="noStrike" dirty="0" err="1">
                          <a:latin typeface="+mn-ea"/>
                          <a:ea typeface="+mn-ea"/>
                        </a:rPr>
                        <a:t>중발전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 err="1">
                          <a:latin typeface="+mn-ea"/>
                          <a:ea typeface="+mn-ea"/>
                        </a:rPr>
                        <a:t>보령신복합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함안복합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각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, 500MW)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35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2027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삼천포화력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5(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남동발전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안산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송산 집단에너지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(500MW)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하동화력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2,3(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남부발전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하동복합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호기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(1,000MW)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435"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2028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삼천포화력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6(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남동발전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미정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하동화력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4(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남부발전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미정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태안화력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3(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서부발전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여수</a:t>
                      </a:r>
                      <a:r>
                        <a:rPr lang="en-US" sz="1200" u="none" strike="noStrike" dirty="0">
                          <a:latin typeface="+mn-ea"/>
                          <a:ea typeface="+mn-ea"/>
                        </a:rPr>
                        <a:t>LNG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발전소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(500</a:t>
                      </a:r>
                      <a:r>
                        <a:rPr lang="en-US" sz="1200" u="none" strike="noStrike" dirty="0">
                          <a:latin typeface="+mn-ea"/>
                          <a:ea typeface="+mn-ea"/>
                        </a:rPr>
                        <a:t>MW)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435"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2029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당진화력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1,2(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동서발전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 err="1">
                          <a:latin typeface="+mn-ea"/>
                          <a:ea typeface="+mn-ea"/>
                        </a:rPr>
                        <a:t>신호남복합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(1,000</a:t>
                      </a:r>
                      <a:r>
                        <a:rPr lang="en-US" sz="1200" u="none" strike="noStrike" dirty="0">
                          <a:latin typeface="+mn-ea"/>
                          <a:ea typeface="+mn-ea"/>
                        </a:rPr>
                        <a:t>MW)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태안화력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4(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서부발전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미정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4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동해화력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1,2(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동서발전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미정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2030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당진화력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3,4(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동서발전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울산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복합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(1,000</a:t>
                      </a:r>
                      <a:r>
                        <a:rPr lang="en-US" sz="1200" u="none" strike="noStrike" dirty="0">
                          <a:latin typeface="+mn-ea"/>
                          <a:ea typeface="+mn-ea"/>
                        </a:rPr>
                        <a:t>MW)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2031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하동화력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5,6(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남부발전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미정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2032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태안화력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5,6(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서부발전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미정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2034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 err="1">
                          <a:latin typeface="+mn-ea"/>
                          <a:ea typeface="+mn-ea"/>
                        </a:rPr>
                        <a:t>영흥화력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1,2(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남동발전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미정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u="none" strike="noStrike"/>
                        <a:t>2036</a:t>
                      </a:r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당진화력 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5,6(</a:t>
                      </a: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동서발전</a:t>
                      </a:r>
                      <a:r>
                        <a:rPr lang="en-US" altLang="ko-KR" sz="1200" u="none" strike="noStrike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strike="noStrike" dirty="0">
                          <a:latin typeface="+mn-ea"/>
                          <a:ea typeface="+mn-ea"/>
                        </a:rPr>
                        <a:t>미정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16225" marR="16225" marT="16225" marB="1622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28596" y="6488668"/>
            <a:ext cx="1584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latin typeface="+mn-ea"/>
              </a:rPr>
              <a:t>자료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제</a:t>
            </a:r>
            <a:r>
              <a:rPr lang="en-US" altLang="ko-KR" sz="1200" dirty="0">
                <a:latin typeface="+mn-ea"/>
              </a:rPr>
              <a:t>10</a:t>
            </a:r>
            <a:r>
              <a:rPr lang="ko-KR" altLang="en-US" sz="1200" dirty="0">
                <a:latin typeface="+mn-ea"/>
              </a:rPr>
              <a:t>차 </a:t>
            </a:r>
            <a:r>
              <a:rPr lang="en-US" altLang="ko-KR" sz="1200" dirty="0">
                <a:latin typeface="+mn-ea"/>
              </a:rPr>
              <a:t>&lt;</a:t>
            </a:r>
            <a:r>
              <a:rPr lang="ko-KR" altLang="en-US" sz="1200" dirty="0" err="1">
                <a:latin typeface="+mn-ea"/>
              </a:rPr>
              <a:t>전기본</a:t>
            </a:r>
            <a:r>
              <a:rPr lang="en-US" altLang="ko-KR" sz="1200" dirty="0">
                <a:latin typeface="+mn-ea"/>
              </a:rPr>
              <a:t>&gt;</a:t>
            </a:r>
            <a:endParaRPr lang="ko-KR" altLang="en-US" sz="1200" dirty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86789"/>
              </p:ext>
            </p:extLst>
          </p:nvPr>
        </p:nvGraphicFramePr>
        <p:xfrm>
          <a:off x="5004048" y="1916833"/>
          <a:ext cx="3960440" cy="4371592"/>
        </p:xfrm>
        <a:graphic>
          <a:graphicData uri="http://schemas.openxmlformats.org/drawingml/2006/table">
            <a:tbl>
              <a:tblPr/>
              <a:tblGrid>
                <a:gridCol w="48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0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4758">
                <a:tc gridSpan="2">
                  <a:txBody>
                    <a:bodyPr/>
                    <a:lstStyle/>
                    <a:p>
                      <a:pPr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석탄발전소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A)</a:t>
                      </a:r>
                      <a:endParaRPr 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LNG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발전소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유휴인력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B)</a:t>
                      </a:r>
                      <a:endParaRPr lang="en-US" sz="240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(B/A)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비율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82">
                <a:tc rowSpan="2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발전본부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표준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GW</a:t>
                      </a:r>
                      <a:endParaRPr 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175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117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58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85344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33.1%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7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개 석탄발전소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1,462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977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485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82">
                <a:tc rowSpan="2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협력업체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표준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GW</a:t>
                      </a:r>
                      <a:endParaRPr 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354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135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219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85344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61.9%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7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개 석탄발전소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1,913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730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1,183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82">
                <a:tc rowSpan="2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합계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표준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GW</a:t>
                      </a:r>
                      <a:endParaRPr 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529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252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277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344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52.4%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개 석탄발전소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3,375</a:t>
                      </a:r>
                      <a:endParaRPr lang="ko-KR" altLang="en-US" sz="240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1,707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1,668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85344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49.4%</a:t>
                      </a:r>
                      <a:endParaRPr lang="ko-KR" altLang="en-US" sz="2400" dirty="0">
                        <a:latin typeface="+mn-ea"/>
                        <a:ea typeface="+mn-ea"/>
                      </a:endParaRPr>
                    </a:p>
                  </a:txBody>
                  <a:tcPr marL="25400" marR="25400" marT="25400" marB="254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5004048" y="1124744"/>
            <a:ext cx="3960440" cy="58477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+mj-ea"/>
                <a:ea typeface="+mj-ea"/>
              </a:rPr>
              <a:t> 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2030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년까지 폐쇄되는 석탄발전소의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LNG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발전소 </a:t>
            </a:r>
            <a:r>
              <a:rPr lang="ko-KR" altLang="en-US" sz="1600" b="1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전환시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발생할 유휴인력 추정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004048" y="6352531"/>
            <a:ext cx="39604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sz="9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* 출처</a:t>
            </a:r>
            <a:r>
              <a:rPr kumimoji="1" lang="en-US" altLang="ko-KR" sz="9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: KEYTOWAY(2021)</a:t>
            </a:r>
            <a:r>
              <a:rPr kumimoji="1" lang="ko-KR" altLang="en-US" sz="9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과 이수진 의원실 자료를 이용하여 </a:t>
            </a:r>
            <a:r>
              <a:rPr kumimoji="1" lang="ko-KR" altLang="en-US" sz="900" dirty="0" err="1">
                <a:solidFill>
                  <a:srgbClr val="000000"/>
                </a:solidFill>
                <a:latin typeface="+mn-ea"/>
                <a:cs typeface="굴림" pitchFamily="50" charset="-127"/>
              </a:rPr>
              <a:t>한재각</a:t>
            </a:r>
            <a:r>
              <a:rPr kumimoji="1" lang="ko-KR" altLang="en-US" sz="9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 작성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2D768C-5804-DE56-7314-E805CBA0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3" y="227953"/>
            <a:ext cx="8568952" cy="490067"/>
          </a:xfrm>
        </p:spPr>
        <p:txBody>
          <a:bodyPr>
            <a:noAutofit/>
          </a:bodyPr>
          <a:lstStyle/>
          <a:p>
            <a:r>
              <a:rPr lang="ko-KR" altLang="en-US" sz="2800" b="1" dirty="0"/>
              <a:t>발전산업의 우회적 민영화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D70DFB2-8B09-AFB8-D27D-1534EF6D89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9546" y="6427113"/>
            <a:ext cx="85693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표 *</a:t>
            </a:r>
            <a:r>
              <a:rPr kumimoji="1" lang="ko-KR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 </a:t>
            </a:r>
            <a:r>
              <a:rPr kumimoji="1" 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발전공기업과 민간발전사의 </a:t>
            </a:r>
            <a:r>
              <a:rPr kumimoji="1" lang="ko-K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연료별</a:t>
            </a:r>
            <a:r>
              <a:rPr kumimoji="1" 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발전설비 용량 현황</a:t>
            </a:r>
            <a:r>
              <a:rPr kumimoji="1" lang="ko-KR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(2021</a:t>
            </a:r>
            <a:r>
              <a:rPr kumimoji="1" 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년 현재</a:t>
            </a:r>
            <a:r>
              <a:rPr kumimoji="1" lang="ko-KR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)</a:t>
            </a:r>
            <a:endParaRPr kumimoji="1" lang="en-US" altLang="ko-KR" sz="1100" dirty="0">
              <a:latin typeface="+mn-ea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* 설명</a:t>
            </a:r>
            <a:r>
              <a:rPr kumimoji="1" lang="ko-KR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민간발전사에서는 ‘수자원공사’가 포함되어 있음</a:t>
            </a:r>
            <a:r>
              <a:rPr kumimoji="1" lang="ko-KR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 </a:t>
            </a:r>
            <a:r>
              <a:rPr kumimoji="1" 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또한 양수 등의 기타 발전설비는 위 표에서 표시 </a:t>
            </a:r>
            <a:r>
              <a:rPr kumimoji="1" lang="ko-K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안함</a:t>
            </a:r>
            <a:r>
              <a:rPr kumimoji="1" lang="ko-KR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</a:t>
            </a:r>
            <a:endParaRPr kumimoji="1" lang="ko-KR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2E87561-60DA-86B6-83BD-2EF2DA4A9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076351"/>
              </p:ext>
            </p:extLst>
          </p:nvPr>
        </p:nvGraphicFramePr>
        <p:xfrm>
          <a:off x="464314" y="4486430"/>
          <a:ext cx="8215369" cy="1940683"/>
        </p:xfrm>
        <a:graphic>
          <a:graphicData uri="http://schemas.openxmlformats.org/drawingml/2006/table">
            <a:tbl>
              <a:tblPr/>
              <a:tblGrid>
                <a:gridCol w="121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4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39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단위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MW)</a:t>
                      </a:r>
                      <a:endParaRPr lang="en-US" sz="1200" b="0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합계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원자력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석탄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LNG</a:t>
                      </a:r>
                      <a:endParaRPr 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석유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신재생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전체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풍력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태양광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61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사업용 전체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100.0%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134,018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23,250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37,338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41,201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2,160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24,856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20,184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5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100.0%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17.3%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27.9%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30.7%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1.6%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18.5%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15.1%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561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발전공기업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61.4%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82,353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23,250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32,559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17,905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1,426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2,503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444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100.0%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28.2%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39.5%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21.7%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1.7%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3.0%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0.5%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561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민간발전사*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38.6%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51,667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4,779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23,296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734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20,961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19,714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5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100.0%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0.0%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9.3%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45.1%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1.4%</a:t>
                      </a:r>
                      <a:endParaRPr lang="ko-KR" altLang="en-US" sz="1200" b="0" i="0" u="none" strike="noStrike" kern="120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40.6%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+mn-cs"/>
                        </a:rPr>
                        <a:t>38.2%</a:t>
                      </a:r>
                      <a:endParaRPr lang="ko-KR" altLang="en-US" sz="1200" b="0" i="0" u="none" strike="noStrike" kern="12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356" marR="27356" marT="27356" marB="273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1">
            <a:extLst>
              <a:ext uri="{FF2B5EF4-FFF2-40B4-BE49-F238E27FC236}">
                <a16:creationId xmlns:a16="http://schemas.microsoft.com/office/drawing/2014/main" id="{D39C21AD-1131-3400-6BD9-844FBC82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91190"/>
            <a:ext cx="7004908" cy="357391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0866098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한재각">
      <a:majorFont>
        <a:latin typeface="Calibri Light"/>
        <a:ea typeface="KoPub돋움체 Bold"/>
        <a:cs typeface=""/>
      </a:majorFont>
      <a:minorFont>
        <a:latin typeface="KoPub돋움체 Bold"/>
        <a:ea typeface="나눔바른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12118</TotalTime>
  <Words>4619</Words>
  <Application>Microsoft Office PowerPoint</Application>
  <PresentationFormat>화면 슬라이드 쇼(4:3)</PresentationFormat>
  <Paragraphs>915</Paragraphs>
  <Slides>42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7" baseType="lpstr">
      <vt:lpstr>KoPub돋움체 Bold</vt:lpstr>
      <vt:lpstr>KoPub돋움체_Pro Bold</vt:lpstr>
      <vt:lpstr>KoPub바탕체 Bold</vt:lpstr>
      <vt:lpstr>se-nanumgothic</vt:lpstr>
      <vt:lpstr>굴림</vt:lpstr>
      <vt:lpstr>나눔고딕OTF ExtraBold</vt:lpstr>
      <vt:lpstr>나눔바른고딕</vt:lpstr>
      <vt:lpstr>맑은 고딕</vt:lpstr>
      <vt:lpstr>한컴돋움</vt:lpstr>
      <vt:lpstr>함초롬바탕</vt:lpstr>
      <vt:lpstr>Arial</vt:lpstr>
      <vt:lpstr>Calibri Light</vt:lpstr>
      <vt:lpstr>Tahoma</vt:lpstr>
      <vt:lpstr>Wingdings</vt:lpstr>
      <vt:lpstr>Office 테마</vt:lpstr>
      <vt:lpstr>공공재생에너지 필요성과 과제</vt:lpstr>
      <vt:lpstr> : 약탈적 전환과 현상유지의 악순환을 깰 대안 모색</vt:lpstr>
      <vt:lpstr>공공재생에너지의 문제의식</vt:lpstr>
      <vt:lpstr>IPCC와 UNEP, “기후위기, 기회는 빠르게 사라지고 있다” </vt:lpstr>
      <vt:lpstr>절박해진 기후위기, 그러나 느리기만 한 에너지전환</vt:lpstr>
      <vt:lpstr>누구의/어떠한 전환 기획인가?</vt:lpstr>
      <vt:lpstr>프랑스 노란조끼 운동과 유럽 농민시위 - ‘녹색 조치’가 사회경제적 불평등을 악화시키면 광범위한 대중의 반발을 불러옴 - 전환이 대자본과 지배계급의 기획이라는 점이 드러나면, 우익 포퓰리즘이나 그린래시(그린 백래시)로 이어지고 신속한 전환과 사회적 정의가 달성될 수 없음 - 약탈적 전환과 그린래시는 상호의존적인 공멸 관계 </vt:lpstr>
      <vt:lpstr>발전소 폐쇄와 노동자/지역주민의 절망: 정의로운 전환은 어디에?</vt:lpstr>
      <vt:lpstr>발전산업의 우회적 민영화</vt:lpstr>
      <vt:lpstr>에너지 산업의 우회적 민영화와 사회적 부의 약탈</vt:lpstr>
      <vt:lpstr>재생에너지의 민영화와 ‘우리 모두의 부’의 약탈</vt:lpstr>
      <vt:lpstr>약탈적 전환 / 현상유지 vs. 정의로운 전환 (체제전환)</vt:lpstr>
      <vt:lpstr> : 이런 방식의 재생에너지 전환은 정당한가? 가능한가?</vt:lpstr>
      <vt:lpstr>이윤에 종속된  에너지 전환</vt:lpstr>
      <vt:lpstr>이윤 추구 재생에너지 사업, 지역 곳곳에서 갈등</vt:lpstr>
      <vt:lpstr>수익성 위기에 사업 포기한 민간기업</vt:lpstr>
      <vt:lpstr>재생에너지, 가격이 아니라 수익성이 중요? 대안은 공공소유</vt:lpstr>
      <vt:lpstr>사업자 지원을 위한 재생에너지 정책</vt:lpstr>
      <vt:lpstr>해상풍력 민자사업 구조</vt:lpstr>
      <vt:lpstr>에너지 체제의 변화: 재생에너지의 재배치</vt:lpstr>
      <vt:lpstr>에너지전환의 경로와 대안의 모색</vt:lpstr>
      <vt:lpstr> : 공공재생에너지란 무엇이고 어떻게 확대할 것인가?</vt:lpstr>
      <vt:lpstr>정부의 ‘공공 주도 재생에너지 확대’와 다르다</vt:lpstr>
      <vt:lpstr>공공투자 불가, 민간투자가 당연하다?</vt:lpstr>
      <vt:lpstr>‘공공재생에너지’란 </vt:lpstr>
      <vt:lpstr>선도적 경험: 제주도 풍력 자원의 공유화 운동의 제도화</vt:lpstr>
      <vt:lpstr>국가 차원 공적 전환 사례: 우루과이 UTE http://platformc.kr/2019/10/energy-democracy-and-public-ownership/</vt:lpstr>
      <vt:lpstr>미국 뉴욕주, 2023년 5월 공공재생에너지건설법(BPRA) 제정</vt:lpstr>
      <vt:lpstr>PowerPoint 프레젠테이션</vt:lpstr>
      <vt:lpstr>풍력 발전의 일자리 창출</vt:lpstr>
      <vt:lpstr>발전공기업의 통합과 재생에너지 확대 목표 설정</vt:lpstr>
      <vt:lpstr>재원 마련 및 투자 방안: 탄소소득세와 국가재생에너지투자은행</vt:lpstr>
      <vt:lpstr>공공재생에너지 추진 목표/효과</vt:lpstr>
      <vt:lpstr>공공재생에너지 운동전략_ 다양한 사회운동/집단의 결집</vt:lpstr>
      <vt:lpstr>공공재생에너지 전략의 요약</vt:lpstr>
      <vt:lpstr>기후위기 해법 및 에너지 전환의 전선과 대안</vt:lpstr>
      <vt:lpstr>PowerPoint 프레젠테이션</vt:lpstr>
      <vt:lpstr>민간과 분산을 통한 전환? 재생에너지 전환의 신화</vt:lpstr>
      <vt:lpstr>위험제거 국가와 월스트리트 컨센서스</vt:lpstr>
      <vt:lpstr>사적금융 중심 vs. 공공투자 중심 </vt:lpstr>
      <vt:lpstr>전력 자유화 모델 재검토: 세계은행</vt:lpstr>
      <vt:lpstr>바람직한 전력시장 개혁 방안: 공영화가 대안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지구정치와 세계시민  – 기후, 에너지, 환경권</dc:title>
  <dc:creator>my</dc:creator>
  <cp:lastModifiedBy>toz</cp:lastModifiedBy>
  <cp:revision>900</cp:revision>
  <dcterms:created xsi:type="dcterms:W3CDTF">2016-06-14T01:03:38Z</dcterms:created>
  <dcterms:modified xsi:type="dcterms:W3CDTF">2024-04-24T06:19:40Z</dcterms:modified>
</cp:coreProperties>
</file>